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1"/>
  </p:sldMasterIdLst>
  <p:notesMasterIdLst>
    <p:notesMasterId r:id="rId31"/>
  </p:notesMasterIdLst>
  <p:sldIdLst>
    <p:sldId id="256" r:id="rId2"/>
    <p:sldId id="257" r:id="rId3"/>
    <p:sldId id="258" r:id="rId4"/>
    <p:sldId id="264" r:id="rId5"/>
    <p:sldId id="259" r:id="rId6"/>
    <p:sldId id="260" r:id="rId7"/>
    <p:sldId id="265" r:id="rId8"/>
    <p:sldId id="284" r:id="rId9"/>
    <p:sldId id="285" r:id="rId10"/>
    <p:sldId id="266" r:id="rId11"/>
    <p:sldId id="267" r:id="rId12"/>
    <p:sldId id="276" r:id="rId13"/>
    <p:sldId id="268" r:id="rId14"/>
    <p:sldId id="275" r:id="rId15"/>
    <p:sldId id="278" r:id="rId16"/>
    <p:sldId id="281" r:id="rId17"/>
    <p:sldId id="269" r:id="rId18"/>
    <p:sldId id="270" r:id="rId19"/>
    <p:sldId id="271" r:id="rId20"/>
    <p:sldId id="280" r:id="rId21"/>
    <p:sldId id="272" r:id="rId22"/>
    <p:sldId id="277" r:id="rId23"/>
    <p:sldId id="274" r:id="rId24"/>
    <p:sldId id="286" r:id="rId25"/>
    <p:sldId id="282" r:id="rId26"/>
    <p:sldId id="273" r:id="rId27"/>
    <p:sldId id="263" r:id="rId28"/>
    <p:sldId id="279" r:id="rId29"/>
    <p:sldId id="287"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9" autoAdjust="0"/>
    <p:restoredTop sz="83981" autoAdjust="0"/>
  </p:normalViewPr>
  <p:slideViewPr>
    <p:cSldViewPr snapToGrid="0" snapToObjects="1">
      <p:cViewPr varScale="1">
        <p:scale>
          <a:sx n="82" d="100"/>
          <a:sy n="82" d="100"/>
        </p:scale>
        <p:origin x="-69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4838FB-F9E0-DB41-820A-0DCE56F12D34}" type="datetimeFigureOut">
              <a:rPr lang="en-US" smtClean="0"/>
              <a:t>1/31/11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5D1D61-B57A-FB48-B72E-E2B22DA4A285}" type="slidenum">
              <a:rPr lang="en-US" smtClean="0"/>
              <a:t>‹#›</a:t>
            </a:fld>
            <a:endParaRPr lang="en-US"/>
          </a:p>
        </p:txBody>
      </p:sp>
    </p:spTree>
    <p:extLst>
      <p:ext uri="{BB962C8B-B14F-4D97-AF65-F5344CB8AC3E}">
        <p14:creationId xmlns:p14="http://schemas.microsoft.com/office/powerpoint/2010/main" val="46561563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Engaging today's students, who have grown up in the modern world of information technology, can be challenging for educators. This workshop is designed to provide educators with the technology integration skills, resource information, and curriculum ideas for the modern classroom. Participants will learn how to effectively use technological tools, including digital cameras, scanners, document cameras, interactive whiteboards, and audience response systems. Participants will also be introduced to blogs, wikis, and other Web 2.0 (collaborative) Internet-based technologies and how they can be used for project-based inquiry-guided learning. </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a:t>
            </a:fld>
            <a:endParaRPr lang="en-US"/>
          </a:p>
        </p:txBody>
      </p:sp>
    </p:spTree>
    <p:extLst>
      <p:ext uri="{BB962C8B-B14F-4D97-AF65-F5344CB8AC3E}">
        <p14:creationId xmlns:p14="http://schemas.microsoft.com/office/powerpoint/2010/main" val="31383540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many possibilities;</a:t>
            </a:r>
            <a:r>
              <a:rPr lang="en-US" baseline="0" dirty="0" smtClean="0"/>
              <a:t> most are the same as things teachers have been doing for years with hands-on activities, but those take much more preparation</a:t>
            </a:r>
          </a:p>
          <a:p>
            <a:r>
              <a:rPr lang="en-US" baseline="0" dirty="0" smtClean="0"/>
              <a:t>-If they aren’t very familiar with interactive whiteboards, talk about types and vendors</a:t>
            </a:r>
          </a:p>
          <a:p>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17</a:t>
            </a:fld>
            <a:endParaRPr lang="en-US"/>
          </a:p>
        </p:txBody>
      </p:sp>
    </p:spTree>
    <p:extLst>
      <p:ext uri="{BB962C8B-B14F-4D97-AF65-F5344CB8AC3E}">
        <p14:creationId xmlns:p14="http://schemas.microsoft.com/office/powerpoint/2010/main" val="28784000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-Benefits of through the computer: toggle between things without changing inputs on the projector; take pictures</a:t>
            </a:r>
            <a:r>
              <a:rPr lang="en-US" baseline="0" dirty="0" smtClean="0"/>
              <a:t> or videos and save them into a presentation; use a mouse or interactive whiteboard to annotate the image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-Annotate on the interactive whiteboard, or on a dry-erase whiteboard. Explain some of how this all should be set up</a:t>
            </a:r>
            <a:endParaRPr lang="en-US" dirty="0" smtClean="0"/>
          </a:p>
        </p:txBody>
      </p:sp>
      <p:sp>
        <p:nvSpPr>
          <p:cNvPr id="4" name="Slide Number Placeholder 3"/>
          <p:cNvSpPr>
            <a:spLocks noGrp="1"/>
          </p:cNvSpPr>
          <p:nvPr>
            <p:ph type="sldNum" sz="quarter" idx="10"/>
          </p:nvPr>
        </p:nvSpPr>
        <p:spPr/>
        <p:txBody>
          <a:bodyPr/>
          <a:lstStyle/>
          <a:p>
            <a:fld id="{435D1D61-B57A-FB48-B72E-E2B22DA4A285}" type="slidenum">
              <a:rPr lang="en-US" smtClean="0"/>
              <a:t>18</a:t>
            </a:fld>
            <a:endParaRPr lang="en-US"/>
          </a:p>
        </p:txBody>
      </p:sp>
    </p:spTree>
    <p:extLst>
      <p:ext uri="{BB962C8B-B14F-4D97-AF65-F5344CB8AC3E}">
        <p14:creationId xmlns:p14="http://schemas.microsoft.com/office/powerpoint/2010/main" val="850791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ask</a:t>
            </a:r>
            <a:r>
              <a:rPr lang="en-US" baseline="0" dirty="0" smtClean="0"/>
              <a:t> if they’ve seen/used these systems. If not, show them some examples of the different systems in use. (YouTube?)</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19</a:t>
            </a:fld>
            <a:endParaRPr lang="en-US"/>
          </a:p>
        </p:txBody>
      </p:sp>
    </p:spTree>
    <p:extLst>
      <p:ext uri="{BB962C8B-B14F-4D97-AF65-F5344CB8AC3E}">
        <p14:creationId xmlns:p14="http://schemas.microsoft.com/office/powerpoint/2010/main" val="5368285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Define Web 2.0 and learn how to increase collaboration in the classroom with Web 2.0 tools</a:t>
            </a:r>
          </a:p>
          <a:p>
            <a:r>
              <a:rPr lang="en-US" dirty="0" smtClean="0"/>
              <a:t>-</a:t>
            </a:r>
            <a:r>
              <a:rPr lang="en-US" sz="1200" kern="1200" dirty="0" smtClean="0">
                <a:solidFill>
                  <a:schemeClr val="tx1"/>
                </a:solidFill>
                <a:latin typeface="+mn-lt"/>
                <a:ea typeface="+mn-ea"/>
                <a:cs typeface="+mn-cs"/>
              </a:rPr>
              <a:t>A Web 2.0 site allows users to interact and collaborate with each other instead of just allowing them to view static</a:t>
            </a:r>
            <a:r>
              <a:rPr lang="en-US" sz="1200" kern="1200" baseline="0" dirty="0" smtClean="0">
                <a:solidFill>
                  <a:schemeClr val="tx1"/>
                </a:solidFill>
                <a:latin typeface="+mn-lt"/>
                <a:ea typeface="+mn-ea"/>
                <a:cs typeface="+mn-cs"/>
              </a:rPr>
              <a:t> information.</a:t>
            </a:r>
          </a:p>
          <a:p>
            <a:r>
              <a:rPr lang="en-US" sz="1200" kern="1200" baseline="0" dirty="0" smtClean="0">
                <a:solidFill>
                  <a:schemeClr val="tx1"/>
                </a:solidFill>
                <a:latin typeface="+mn-lt"/>
                <a:ea typeface="+mn-ea"/>
                <a:cs typeface="+mn-cs"/>
              </a:rPr>
              <a:t>-I</a:t>
            </a:r>
            <a:r>
              <a:rPr lang="en-US" sz="1200" kern="1200" dirty="0" smtClean="0">
                <a:solidFill>
                  <a:schemeClr val="tx1"/>
                </a:solidFill>
                <a:latin typeface="+mn-lt"/>
                <a:ea typeface="+mn-ea"/>
                <a:cs typeface="+mn-cs"/>
              </a:rPr>
              <a:t>t does not refer to an update to any technical specification, but rather to cumulative changes in the way software developers and end-users use the Web.</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Example:</a:t>
            </a:r>
            <a:r>
              <a:rPr lang="en-US" sz="1200" kern="1200" baseline="0" dirty="0" smtClean="0">
                <a:solidFill>
                  <a:schemeClr val="tx1"/>
                </a:solidFill>
                <a:latin typeface="+mn-lt"/>
                <a:ea typeface="+mn-ea"/>
                <a:cs typeface="+mn-cs"/>
              </a:rPr>
              <a:t> </a:t>
            </a:r>
            <a:r>
              <a:rPr lang="en-US" sz="1200" kern="1200" baseline="0" dirty="0" smtClean="0">
                <a:solidFill>
                  <a:schemeClr val="tx1"/>
                </a:solidFill>
                <a:latin typeface="+mn-lt"/>
                <a:ea typeface="+mn-ea"/>
                <a:cs typeface="+mn-cs"/>
              </a:rPr>
              <a:t>A teacher once said to me “David, tell me more about this new program…Web 2.0? They talked about it a lot in a workshop I went to and I think they </a:t>
            </a:r>
            <a:r>
              <a:rPr lang="en-US" sz="1200" kern="1200" baseline="0" dirty="0" smtClean="0">
                <a:solidFill>
                  <a:schemeClr val="tx1"/>
                </a:solidFill>
                <a:latin typeface="+mn-lt"/>
                <a:ea typeface="+mn-ea"/>
                <a:cs typeface="+mn-cs"/>
              </a:rPr>
              <a:t>are going to buy it, so I want to learn more about it and maybe use it in my classroom.”</a:t>
            </a:r>
          </a:p>
          <a:p>
            <a:endParaRPr lang="en-US" sz="1200" kern="1200" baseline="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35D1D61-B57A-FB48-B72E-E2B22DA4A285}" type="slidenum">
              <a:rPr lang="en-US" smtClean="0"/>
              <a:t>23</a:t>
            </a:fld>
            <a:endParaRPr lang="en-US"/>
          </a:p>
        </p:txBody>
      </p:sp>
    </p:spTree>
    <p:extLst>
      <p:ext uri="{BB962C8B-B14F-4D97-AF65-F5344CB8AC3E}">
        <p14:creationId xmlns:p14="http://schemas.microsoft.com/office/powerpoint/2010/main" val="296683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latin typeface="+mn-lt"/>
                <a:ea typeface="+mn-ea"/>
                <a:cs typeface="+mn-cs"/>
              </a:rPr>
              <a:t>-How I’ve used Wikis and Blogs already/how other teachers at my school are or want to use it</a:t>
            </a:r>
          </a:p>
          <a:p>
            <a:r>
              <a:rPr lang="en-US" sz="1200" kern="1200" baseline="0" dirty="0" smtClean="0">
                <a:solidFill>
                  <a:schemeClr val="tx1"/>
                </a:solidFill>
                <a:latin typeface="+mn-lt"/>
                <a:ea typeface="+mn-ea"/>
                <a:cs typeface="+mn-cs"/>
              </a:rPr>
              <a:t>-”School Social Network” sites and their outlook right now; the risks and challenges involved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-Using these tools for assignments – distributing rubrics, receiving assignments, etc.</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-Twitter – tweet things relevant to the class being taught</a:t>
            </a:r>
          </a:p>
        </p:txBody>
      </p:sp>
      <p:sp>
        <p:nvSpPr>
          <p:cNvPr id="4" name="Slide Number Placeholder 3"/>
          <p:cNvSpPr>
            <a:spLocks noGrp="1"/>
          </p:cNvSpPr>
          <p:nvPr>
            <p:ph type="sldNum" sz="quarter" idx="10"/>
          </p:nvPr>
        </p:nvSpPr>
        <p:spPr/>
        <p:txBody>
          <a:bodyPr/>
          <a:lstStyle/>
          <a:p>
            <a:fld id="{435D1D61-B57A-FB48-B72E-E2B22DA4A285}" type="slidenum">
              <a:rPr lang="en-US" smtClean="0"/>
              <a:t>24</a:t>
            </a:fld>
            <a:endParaRPr lang="en-US"/>
          </a:p>
        </p:txBody>
      </p:sp>
    </p:spTree>
    <p:extLst>
      <p:ext uri="{BB962C8B-B14F-4D97-AF65-F5344CB8AC3E}">
        <p14:creationId xmlns:p14="http://schemas.microsoft.com/office/powerpoint/2010/main" val="3829816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Develop an engaging inquiry-based lesson plan that incorporates technological tools</a:t>
            </a:r>
          </a:p>
          <a:p>
            <a:r>
              <a:rPr lang="en-US" dirty="0" smtClean="0"/>
              <a:t>-Give examples of how teachers have used</a:t>
            </a:r>
            <a:r>
              <a:rPr lang="en-US" baseline="0" dirty="0" smtClean="0"/>
              <a:t> each tool</a:t>
            </a:r>
          </a:p>
          <a:p>
            <a:r>
              <a:rPr lang="en-US" baseline="0" dirty="0" smtClean="0"/>
              <a:t>-Give examples of how I would use them</a:t>
            </a:r>
          </a:p>
          <a:p>
            <a:r>
              <a:rPr lang="en-US" baseline="0" dirty="0" smtClean="0"/>
              <a:t>-Ask them to think of a lesson plan they’d like to make more interesting with technology, or one that might lend itself to technology</a:t>
            </a:r>
          </a:p>
          <a:p>
            <a:r>
              <a:rPr lang="en-US" baseline="0" dirty="0" smtClean="0"/>
              <a:t>-Remind them to focus on what they want to teach in the lesson, and only use technology where it will enhance what the students are learning</a:t>
            </a:r>
          </a:p>
          <a:p>
            <a:r>
              <a:rPr lang="en-US" baseline="0" dirty="0" smtClean="0"/>
              <a:t>-Have them post it all on </a:t>
            </a:r>
            <a:r>
              <a:rPr lang="en-US" baseline="0" dirty="0" err="1" smtClean="0"/>
              <a:t>Edmodo</a:t>
            </a:r>
            <a:r>
              <a:rPr lang="en-US" baseline="0" dirty="0" smtClean="0"/>
              <a:t>? Can be written in Word and attached, or as a regular post on </a:t>
            </a:r>
            <a:r>
              <a:rPr lang="en-US" baseline="0" dirty="0" err="1" smtClean="0"/>
              <a:t>Edmodo</a:t>
            </a:r>
            <a:endParaRPr lang="en-US" baseline="0" dirty="0" smtClean="0"/>
          </a:p>
          <a:p>
            <a:r>
              <a:rPr lang="en-US" baseline="0" dirty="0" smtClean="0"/>
              <a:t>	-Talk about how we need to be digital thinkers ourselves if we’re really going to come up with lesson plans that engage our students. Who plans their lessons on the computer exclusively?</a:t>
            </a:r>
          </a:p>
          <a:p>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27</a:t>
            </a:fld>
            <a:endParaRPr lang="en-US"/>
          </a:p>
        </p:txBody>
      </p:sp>
    </p:spTree>
    <p:extLst>
      <p:ext uri="{BB962C8B-B14F-4D97-AF65-F5344CB8AC3E}">
        <p14:creationId xmlns:p14="http://schemas.microsoft.com/office/powerpoint/2010/main" val="1795778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Engaging today's students, who have grown up in the modern world of information technology, can be challenging for educators. This workshop is designed to provide educators with the technology integration skills, resource information, and curriculum ideas for the modern classroom. Participants will learn how to effectively use technological tools, including digital cameras, scanners, document cameras, interactive whiteboards, and audience response systems. Participants will also be introduced to blogs, wikis, and other Web 2.0 (collaborative) Internet-based technologies and how they can be used for project-based inquiry-guided learning. </a:t>
            </a:r>
            <a:endParaRPr lang="en-US" dirty="0" smtClean="0"/>
          </a:p>
        </p:txBody>
      </p:sp>
      <p:sp>
        <p:nvSpPr>
          <p:cNvPr id="4" name="Slide Number Placeholder 3"/>
          <p:cNvSpPr>
            <a:spLocks noGrp="1"/>
          </p:cNvSpPr>
          <p:nvPr>
            <p:ph type="sldNum" sz="quarter" idx="10"/>
          </p:nvPr>
        </p:nvSpPr>
        <p:spPr/>
        <p:txBody>
          <a:bodyPr/>
          <a:lstStyle/>
          <a:p>
            <a:fld id="{435D1D61-B57A-FB48-B72E-E2B22DA4A285}" type="slidenum">
              <a:rPr lang="en-US" smtClean="0"/>
              <a:t>3</a:t>
            </a:fld>
            <a:endParaRPr lang="en-US"/>
          </a:p>
        </p:txBody>
      </p:sp>
    </p:spTree>
    <p:extLst>
      <p:ext uri="{BB962C8B-B14F-4D97-AF65-F5344CB8AC3E}">
        <p14:creationId xmlns:p14="http://schemas.microsoft.com/office/powerpoint/2010/main" val="11823720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Understand why it is important to engage students in the learning process</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-Classroom management</a:t>
            </a:r>
            <a:r>
              <a:rPr lang="en-US" baseline="0" dirty="0" smtClean="0"/>
              <a:t> is the science of structuring a classroom in a way that helps the students stay focused on the teacher and what she is teaching</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-Engage students without technology by giving them hands-on experiences and connecting with things they are interested in; get them to ask questions</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-iPods are a major example of using technology for technology’s sake. Rant about this for a while… Districts purchase iPods but no applications. Few applications really tie in with the curriculum or with the topics the teacher wants to cover. Read section of Oak Ridge email? All technology use should have a purpose, just like every element of a website should have a purpose.</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-Sometimes the reason you use technology is because you want the students to learn to use the technology, and that is fine. But they know how to get on a computer and play a video game. We don’t need to teach them that, and if we make that part of our curriculum, we’re booting something else out. Find activities and things that make sense with what you’re already teaching.</a:t>
            </a:r>
          </a:p>
        </p:txBody>
      </p:sp>
      <p:sp>
        <p:nvSpPr>
          <p:cNvPr id="4" name="Slide Number Placeholder 3"/>
          <p:cNvSpPr>
            <a:spLocks noGrp="1"/>
          </p:cNvSpPr>
          <p:nvPr>
            <p:ph type="sldNum" sz="quarter" idx="10"/>
          </p:nvPr>
        </p:nvSpPr>
        <p:spPr/>
        <p:txBody>
          <a:bodyPr/>
          <a:lstStyle/>
          <a:p>
            <a:fld id="{435D1D61-B57A-FB48-B72E-E2B22DA4A285}" type="slidenum">
              <a:rPr lang="en-US" smtClean="0"/>
              <a:t>5</a:t>
            </a:fld>
            <a:endParaRPr lang="en-US"/>
          </a:p>
        </p:txBody>
      </p:sp>
    </p:spTree>
    <p:extLst>
      <p:ext uri="{BB962C8B-B14F-4D97-AF65-F5344CB8AC3E}">
        <p14:creationId xmlns:p14="http://schemas.microsoft.com/office/powerpoint/2010/main" val="1545918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Identify ways in which technology can increase engagement</a:t>
            </a:r>
            <a:r>
              <a:rPr lang="en-US" baseline="0" dirty="0" smtClean="0"/>
              <a:t> and develop 21</a:t>
            </a:r>
            <a:r>
              <a:rPr lang="en-US" baseline="30000" dirty="0" smtClean="0"/>
              <a:t>st</a:t>
            </a:r>
            <a:r>
              <a:rPr lang="en-US" baseline="0" dirty="0" smtClean="0"/>
              <a:t> century skills:</a:t>
            </a:r>
            <a:endParaRPr lang="en-US"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-Digital still cameras, digital video cameras, scanners, document cameras, interactive whiteboards, and audience response systems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-Digital</a:t>
            </a:r>
            <a:r>
              <a:rPr lang="en-US" sz="1200" kern="1200" baseline="0" dirty="0" smtClean="0">
                <a:solidFill>
                  <a:schemeClr val="tx1"/>
                </a:solidFill>
                <a:latin typeface="+mn-lt"/>
                <a:ea typeface="+mn-ea"/>
                <a:cs typeface="+mn-cs"/>
              </a:rPr>
              <a:t> probes for science (show some videos of use?)</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baseline="0" dirty="0" smtClean="0">
                <a:solidFill>
                  <a:schemeClr val="tx1"/>
                </a:solidFill>
                <a:latin typeface="+mn-lt"/>
                <a:ea typeface="+mn-ea"/>
                <a:cs typeface="+mn-cs"/>
              </a:rPr>
              <a:t>-Online activities that tie to the curriculum</a:t>
            </a:r>
            <a:endParaRPr lang="en-US" dirty="0" smtClean="0"/>
          </a:p>
        </p:txBody>
      </p:sp>
      <p:sp>
        <p:nvSpPr>
          <p:cNvPr id="4" name="Slide Number Placeholder 3"/>
          <p:cNvSpPr>
            <a:spLocks noGrp="1"/>
          </p:cNvSpPr>
          <p:nvPr>
            <p:ph type="sldNum" sz="quarter" idx="10"/>
          </p:nvPr>
        </p:nvSpPr>
        <p:spPr/>
        <p:txBody>
          <a:bodyPr/>
          <a:lstStyle/>
          <a:p>
            <a:fld id="{435D1D61-B57A-FB48-B72E-E2B22DA4A285}" type="slidenum">
              <a:rPr lang="en-US" smtClean="0"/>
              <a:t>6</a:t>
            </a:fld>
            <a:endParaRPr lang="en-US"/>
          </a:p>
        </p:txBody>
      </p:sp>
    </p:spTree>
    <p:extLst>
      <p:ext uri="{BB962C8B-B14F-4D97-AF65-F5344CB8AC3E}">
        <p14:creationId xmlns:p14="http://schemas.microsoft.com/office/powerpoint/2010/main" val="1520352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-They</a:t>
            </a:r>
            <a:r>
              <a:rPr lang="en-US" baseline="0" dirty="0" smtClean="0"/>
              <a:t> need to be taught the underlying skills, but if scientists actually use digital probes, they need to be exposed to that</a:t>
            </a:r>
          </a:p>
          <a:p>
            <a:r>
              <a:rPr lang="en-US" baseline="0" dirty="0" smtClean="0"/>
              <a:t>-Example: our blue screens and our sports center on the morning news. They are doing the same thing the professionals are doing, and having that exposure is really engaging them. Also, the value of meeting people working in the field. Talk about Skype now and later</a:t>
            </a:r>
          </a:p>
          <a:p>
            <a:r>
              <a:rPr lang="en-US" baseline="0" dirty="0" smtClean="0"/>
              <a:t>-They need to become fluent in their use of new software – happens by exposing them to all kinds of software</a:t>
            </a:r>
          </a:p>
        </p:txBody>
      </p:sp>
      <p:sp>
        <p:nvSpPr>
          <p:cNvPr id="4" name="Slide Number Placeholder 3"/>
          <p:cNvSpPr>
            <a:spLocks noGrp="1"/>
          </p:cNvSpPr>
          <p:nvPr>
            <p:ph type="sldNum" sz="quarter" idx="10"/>
          </p:nvPr>
        </p:nvSpPr>
        <p:spPr/>
        <p:txBody>
          <a:bodyPr/>
          <a:lstStyle/>
          <a:p>
            <a:fld id="{435D1D61-B57A-FB48-B72E-E2B22DA4A285}" type="slidenum">
              <a:rPr lang="en-US" smtClean="0"/>
              <a:t>7</a:t>
            </a:fld>
            <a:endParaRPr lang="en-US"/>
          </a:p>
        </p:txBody>
      </p:sp>
    </p:spTree>
    <p:extLst>
      <p:ext uri="{BB962C8B-B14F-4D97-AF65-F5344CB8AC3E}">
        <p14:creationId xmlns:p14="http://schemas.microsoft.com/office/powerpoint/2010/main" val="349029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-Interactive</a:t>
            </a:r>
            <a:r>
              <a:rPr lang="en-US" baseline="0" dirty="0" smtClean="0"/>
              <a:t> technology like SMART Boards allow students to express themselves with their hands, not just their words.</a:t>
            </a:r>
          </a:p>
          <a:p>
            <a:r>
              <a:rPr lang="en-US" baseline="0" dirty="0" smtClean="0"/>
              <a:t>-Models – 3D diagrams that can be rotated to any angle.</a:t>
            </a:r>
          </a:p>
          <a:p>
            <a:endParaRPr lang="en-US" baseline="0" dirty="0" smtClean="0"/>
          </a:p>
          <a:p>
            <a:r>
              <a:rPr lang="en-US" baseline="0" dirty="0" smtClean="0"/>
              <a:t>-Just for 21</a:t>
            </a:r>
            <a:r>
              <a:rPr lang="en-US" baseline="30000" dirty="0" smtClean="0"/>
              <a:t>st</a:t>
            </a:r>
            <a:r>
              <a:rPr lang="en-US" baseline="0" dirty="0" smtClean="0"/>
              <a:t> Century Learners? No, this stuff would be more effective and more engaging for anyone. In fact, we’ve always used models and manipulatives and anything we could to illustrate and demonstrate. Sometimes that’s cost-prohibitive and very time-consuming, though, and computers can demonstrate even that stuff. But it’s especially important for 21</a:t>
            </a:r>
            <a:r>
              <a:rPr lang="en-US" baseline="30000" dirty="0" smtClean="0"/>
              <a:t>st</a:t>
            </a:r>
            <a:r>
              <a:rPr lang="en-US" baseline="0" dirty="0" smtClean="0"/>
              <a:t> Century Learners, who are used to these technologies and will be bored if they aren’t used.</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10</a:t>
            </a:fld>
            <a:endParaRPr lang="en-US"/>
          </a:p>
        </p:txBody>
      </p:sp>
    </p:spTree>
    <p:extLst>
      <p:ext uri="{BB962C8B-B14F-4D97-AF65-F5344CB8AC3E}">
        <p14:creationId xmlns:p14="http://schemas.microsoft.com/office/powerpoint/2010/main" val="96012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-Video cameras get</a:t>
            </a:r>
            <a:r>
              <a:rPr lang="en-US" baseline="0" dirty="0" smtClean="0"/>
              <a:t> them thinking about what they are filming because they have to talk about it on camera</a:t>
            </a:r>
          </a:p>
          <a:p>
            <a:r>
              <a:rPr lang="en-US" baseline="0" dirty="0" smtClean="0"/>
              <a:t>-Challenges of uploading video and any student work to a class website</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12</a:t>
            </a:fld>
            <a:endParaRPr lang="en-US"/>
          </a:p>
        </p:txBody>
      </p:sp>
    </p:spTree>
    <p:extLst>
      <p:ext uri="{BB962C8B-B14F-4D97-AF65-F5344CB8AC3E}">
        <p14:creationId xmlns:p14="http://schemas.microsoft.com/office/powerpoint/2010/main" val="2020690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book scans from literacy week</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13</a:t>
            </a:fld>
            <a:endParaRPr lang="en-US"/>
          </a:p>
        </p:txBody>
      </p:sp>
    </p:spTree>
    <p:extLst>
      <p:ext uri="{BB962C8B-B14F-4D97-AF65-F5344CB8AC3E}">
        <p14:creationId xmlns:p14="http://schemas.microsoft.com/office/powerpoint/2010/main" val="529709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Extremely</a:t>
            </a:r>
            <a:r>
              <a:rPr lang="en-US" baseline="0" dirty="0" smtClean="0"/>
              <a:t> important that the support system is in place for </a:t>
            </a:r>
            <a:r>
              <a:rPr lang="en-US" baseline="0" smtClean="0"/>
              <a:t>the teachers</a:t>
            </a:r>
            <a:endParaRPr lang="en-US" dirty="0"/>
          </a:p>
        </p:txBody>
      </p:sp>
      <p:sp>
        <p:nvSpPr>
          <p:cNvPr id="4" name="Slide Number Placeholder 3"/>
          <p:cNvSpPr>
            <a:spLocks noGrp="1"/>
          </p:cNvSpPr>
          <p:nvPr>
            <p:ph type="sldNum" sz="quarter" idx="10"/>
          </p:nvPr>
        </p:nvSpPr>
        <p:spPr/>
        <p:txBody>
          <a:bodyPr/>
          <a:lstStyle/>
          <a:p>
            <a:fld id="{435D1D61-B57A-FB48-B72E-E2B22DA4A285}" type="slidenum">
              <a:rPr lang="en-US" smtClean="0"/>
              <a:t>14</a:t>
            </a:fld>
            <a:endParaRPr lang="en-US"/>
          </a:p>
        </p:txBody>
      </p:sp>
    </p:spTree>
    <p:extLst>
      <p:ext uri="{BB962C8B-B14F-4D97-AF65-F5344CB8AC3E}">
        <p14:creationId xmlns:p14="http://schemas.microsoft.com/office/powerpoint/2010/main" val="3829706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a:xfrm>
            <a:off x="457200" y="6476999"/>
            <a:ext cx="2133600" cy="274320"/>
          </a:xfrm>
          <a:prstGeom prst="rect">
            <a:avLst/>
          </a:prstGeom>
        </p:spPr>
        <p:txBody>
          <a:bodyPr/>
          <a:lstStyle/>
          <a:p>
            <a:fld id="{D7C3A134-F1C3-464B-BF47-54DC2DE08F52}" type="datetimeFigureOut">
              <a:rPr lang="en-US" smtClean="0"/>
              <a:t>1/31/11</a:t>
            </a:fld>
            <a:endParaRPr lang="en-US"/>
          </a:p>
        </p:txBody>
      </p:sp>
      <p:sp>
        <p:nvSpPr>
          <p:cNvPr id="5" name="Footer Placeholder 4"/>
          <p:cNvSpPr>
            <a:spLocks noGrp="1"/>
          </p:cNvSpPr>
          <p:nvPr>
            <p:ph type="ftr" sz="quarter" idx="11"/>
          </p:nvPr>
        </p:nvSpPr>
        <p:spPr>
          <a:xfrm>
            <a:off x="457200" y="6497853"/>
            <a:ext cx="2994621" cy="274320"/>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5754271" y="6476999"/>
            <a:ext cx="2932529" cy="274320"/>
          </a:xfrm>
          <a:prstGeom prst="rect">
            <a:avLst/>
          </a:prstGeom>
        </p:spPr>
        <p:txBody>
          <a:bodyPr/>
          <a:lstStyle/>
          <a:p>
            <a:fld id="{9648F39E-9C37-485F-AC97-16BB4BDF9F49}" type="slidenum">
              <a:rPr kumimoji="0" lang="en-US" smtClean="0"/>
              <a:t>‹#›</a:t>
            </a:fld>
            <a:endParaRPr kumimoji="0"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5" name="Footer Placeholder 4"/>
          <p:cNvSpPr>
            <a:spLocks noGrp="1"/>
          </p:cNvSpPr>
          <p:nvPr>
            <p:ph type="ftr" sz="quarter" idx="11"/>
          </p:nvPr>
        </p:nvSpPr>
        <p:spPr>
          <a:xfrm>
            <a:off x="457200" y="6497853"/>
            <a:ext cx="2994621" cy="274320"/>
          </a:xfrm>
          <a:prstGeom prst="rect">
            <a:avLst/>
          </a:prstGeom>
        </p:spPr>
        <p:txBody>
          <a:bodyPr/>
          <a:lstStyle/>
          <a:p>
            <a:endParaRPr lang="en-US"/>
          </a:p>
        </p:txBody>
      </p:sp>
      <p:sp>
        <p:nvSpPr>
          <p:cNvPr id="6" name="Slide Number Placeholder 5"/>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5" name="Footer Placeholder 4"/>
          <p:cNvSpPr>
            <a:spLocks noGrp="1"/>
          </p:cNvSpPr>
          <p:nvPr>
            <p:ph type="ftr" sz="quarter" idx="11"/>
          </p:nvPr>
        </p:nvSpPr>
        <p:spPr>
          <a:xfrm>
            <a:off x="2640597" y="6377459"/>
            <a:ext cx="3836404"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5" name="Footer Placeholder 4"/>
          <p:cNvSpPr>
            <a:spLocks noGrp="1"/>
          </p:cNvSpPr>
          <p:nvPr>
            <p:ph type="ftr" sz="quarter" idx="11"/>
          </p:nvPr>
        </p:nvSpPr>
        <p:spPr>
          <a:xfrm>
            <a:off x="457200" y="6497853"/>
            <a:ext cx="2994621" cy="274320"/>
          </a:xfrm>
          <a:prstGeom prst="rect">
            <a:avLst/>
          </a:prstGeom>
        </p:spPr>
        <p:txBody>
          <a:bodyPr/>
          <a:lstStyle/>
          <a:p>
            <a:endParaRPr lang="en-US" dirty="0"/>
          </a:p>
        </p:txBody>
      </p:sp>
      <p:sp>
        <p:nvSpPr>
          <p:cNvPr id="6" name="Slide Number Placeholder 5"/>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xmlns:p14="http://schemas.microsoft.com/office/powerpoint/2010/mai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xmlns:p14="http://schemas.microsoft.com/office/powerpoint/2010/mai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57200" y="6476999"/>
            <a:ext cx="2133600" cy="274320"/>
          </a:xfrm>
          <a:prstGeom prst="rect">
            <a:avLst/>
          </a:prstGeom>
        </p:spPr>
        <p:txBody>
          <a:bodyPr/>
          <a:lstStyle/>
          <a:p>
            <a:fld id="{D7C3A134-F1C3-464B-BF47-54DC2DE08F52}" type="datetimeFigureOut">
              <a:rPr lang="en-US" smtClean="0"/>
              <a:t>1/31/11</a:t>
            </a:fld>
            <a:endParaRPr lang="en-US"/>
          </a:p>
        </p:txBody>
      </p:sp>
      <p:sp>
        <p:nvSpPr>
          <p:cNvPr id="5" name="Footer Placeholder 4"/>
          <p:cNvSpPr>
            <a:spLocks noGrp="1"/>
          </p:cNvSpPr>
          <p:nvPr>
            <p:ph type="ftr" sz="quarter" idx="11"/>
          </p:nvPr>
        </p:nvSpPr>
        <p:spPr>
          <a:xfrm>
            <a:off x="457200" y="6497853"/>
            <a:ext cx="2994621" cy="274320"/>
          </a:xfrm>
          <a:prstGeom prst="rect">
            <a:avLst/>
          </a:prstGeom>
        </p:spPr>
        <p:txBody>
          <a:bodyPr/>
          <a:lstStyle/>
          <a:p>
            <a:endParaRPr kumimoji="0" lang="en-US"/>
          </a:p>
        </p:txBody>
      </p:sp>
      <p:sp>
        <p:nvSpPr>
          <p:cNvPr id="6" name="Slide Number Placeholder 5"/>
          <p:cNvSpPr>
            <a:spLocks noGrp="1"/>
          </p:cNvSpPr>
          <p:nvPr>
            <p:ph type="sldNum" sz="quarter" idx="12"/>
          </p:nvPr>
        </p:nvSpPr>
        <p:spPr>
          <a:xfrm>
            <a:off x="5754271" y="6476999"/>
            <a:ext cx="2932529" cy="274320"/>
          </a:xfrm>
          <a:prstGeom prst="rect">
            <a:avLst/>
          </a:prstGeom>
        </p:spPr>
        <p:txBody>
          <a:bodyPr/>
          <a:lstStyle/>
          <a:p>
            <a:fld id="{9648F39E-9C37-485F-AC97-16BB4BDF9F49}" type="slidenum">
              <a:rPr kumimoji="0" lang="en-US" smtClean="0"/>
              <a:t>‹#›</a:t>
            </a:fld>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6" name="Footer Placeholder 5"/>
          <p:cNvSpPr>
            <a:spLocks noGrp="1"/>
          </p:cNvSpPr>
          <p:nvPr>
            <p:ph type="ftr" sz="quarter" idx="11"/>
          </p:nvPr>
        </p:nvSpPr>
        <p:spPr>
          <a:xfrm>
            <a:off x="457200" y="6497853"/>
            <a:ext cx="2994621" cy="274320"/>
          </a:xfrm>
          <a:prstGeom prst="rect">
            <a:avLst/>
          </a:prstGeom>
        </p:spPr>
        <p:txBody>
          <a:bodyPr/>
          <a:lstStyle/>
          <a:p>
            <a:endParaRPr lang="en-US"/>
          </a:p>
        </p:txBody>
      </p:sp>
      <p:sp>
        <p:nvSpPr>
          <p:cNvPr id="7" name="Slide Number Placeholder 6"/>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8" name="Footer Placeholder 7"/>
          <p:cNvSpPr>
            <a:spLocks noGrp="1"/>
          </p:cNvSpPr>
          <p:nvPr>
            <p:ph type="ftr" sz="quarter" idx="11"/>
          </p:nvPr>
        </p:nvSpPr>
        <p:spPr>
          <a:xfrm>
            <a:off x="457200" y="6497853"/>
            <a:ext cx="2994621" cy="274320"/>
          </a:xfrm>
          <a:prstGeom prst="rect">
            <a:avLst/>
          </a:prstGeom>
        </p:spPr>
        <p:txBody>
          <a:bodyPr/>
          <a:lstStyle/>
          <a:p>
            <a:endParaRPr lang="en-US"/>
          </a:p>
        </p:txBody>
      </p:sp>
      <p:sp>
        <p:nvSpPr>
          <p:cNvPr id="9" name="Slide Number Placeholder 8"/>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4" name="Footer Placeholder 3"/>
          <p:cNvSpPr>
            <a:spLocks noGrp="1"/>
          </p:cNvSpPr>
          <p:nvPr>
            <p:ph type="ftr" sz="quarter" idx="11"/>
          </p:nvPr>
        </p:nvSpPr>
        <p:spPr>
          <a:xfrm>
            <a:off x="457200" y="6497853"/>
            <a:ext cx="2994621" cy="274320"/>
          </a:xfrm>
          <a:prstGeom prst="rect">
            <a:avLst/>
          </a:prstGeom>
        </p:spPr>
        <p:txBody>
          <a:bodyPr/>
          <a:lstStyle/>
          <a:p>
            <a:endParaRPr lang="en-US"/>
          </a:p>
        </p:txBody>
      </p:sp>
      <p:sp>
        <p:nvSpPr>
          <p:cNvPr id="5" name="Slide Number Placeholder 4"/>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3" name="Footer Placeholder 2"/>
          <p:cNvSpPr>
            <a:spLocks noGrp="1"/>
          </p:cNvSpPr>
          <p:nvPr>
            <p:ph type="ftr" sz="quarter" idx="11"/>
          </p:nvPr>
        </p:nvSpPr>
        <p:spPr>
          <a:xfrm>
            <a:off x="457200" y="6497853"/>
            <a:ext cx="2994621" cy="274320"/>
          </a:xfrm>
          <a:prstGeom prst="rect">
            <a:avLst/>
          </a:prstGeom>
        </p:spPr>
        <p:txBody>
          <a:bodyPr/>
          <a:lstStyle/>
          <a:p>
            <a:endParaRPr lang="en-US"/>
          </a:p>
        </p:txBody>
      </p:sp>
      <p:sp>
        <p:nvSpPr>
          <p:cNvPr id="4" name="Slide Number Placeholder 3"/>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76999"/>
            <a:ext cx="2133600" cy="274320"/>
          </a:xfrm>
          <a:prstGeom prst="rect">
            <a:avLst/>
          </a:prstGeom>
        </p:spPr>
        <p:txBody>
          <a:bodyPr/>
          <a:lstStyle/>
          <a:p>
            <a:fld id="{B2F5E868-1D16-CB4B-8053-FBFA01F36845}" type="datetimeFigureOut">
              <a:rPr lang="en-US" smtClean="0"/>
              <a:t>1/31/11</a:t>
            </a:fld>
            <a:endParaRPr lang="en-US"/>
          </a:p>
        </p:txBody>
      </p:sp>
      <p:sp>
        <p:nvSpPr>
          <p:cNvPr id="6" name="Footer Placeholder 5"/>
          <p:cNvSpPr>
            <a:spLocks noGrp="1"/>
          </p:cNvSpPr>
          <p:nvPr>
            <p:ph type="ftr" sz="quarter" idx="11"/>
          </p:nvPr>
        </p:nvSpPr>
        <p:spPr>
          <a:xfrm>
            <a:off x="457200" y="6497853"/>
            <a:ext cx="2994621" cy="274320"/>
          </a:xfrm>
          <a:prstGeom prst="rect">
            <a:avLst/>
          </a:prstGeom>
        </p:spPr>
        <p:txBody>
          <a:bodyPr/>
          <a:lstStyle/>
          <a:p>
            <a:endParaRPr lang="en-US"/>
          </a:p>
        </p:txBody>
      </p:sp>
      <p:sp>
        <p:nvSpPr>
          <p:cNvPr id="7" name="Slide Number Placeholder 6"/>
          <p:cNvSpPr>
            <a:spLocks noGrp="1"/>
          </p:cNvSpPr>
          <p:nvPr>
            <p:ph type="sldNum" sz="quarter" idx="12"/>
          </p:nvPr>
        </p:nvSpPr>
        <p:spPr>
          <a:xfrm>
            <a:off x="5754271" y="6476999"/>
            <a:ext cx="2932529" cy="274320"/>
          </a:xfrm>
          <a:prstGeom prst="rect">
            <a:avLst/>
          </a:prstGeom>
        </p:spPr>
        <p:txBody>
          <a:bodyPr/>
          <a:lstStyle/>
          <a:p>
            <a:fld id="{BDC49721-0E86-7F47-BF2B-CAB5D2279991}"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a:prstGeom prst="rect">
            <a:avLst/>
          </a:prstGeom>
        </p:spPr>
        <p:txBody>
          <a:bodyPr/>
          <a:lstStyle/>
          <a:p>
            <a:fld id="{B2F5E868-1D16-CB4B-8053-FBFA01F36845}" type="datetimeFigureOut">
              <a:rPr lang="en-US" smtClean="0"/>
              <a:t>1/31/11</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a:prstGeom prst="rect">
            <a:avLst/>
          </a:prstGeo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a:prstGeom prst="rect">
            <a:avLst/>
          </a:prstGeom>
        </p:spPr>
        <p:txBody>
          <a:bodyPr/>
          <a:lstStyle/>
          <a:p>
            <a:fld id="{BDC49721-0E86-7F47-BF2B-CAB5D227999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9" name="Footer Placeholder 4"/>
          <p:cNvSpPr txBox="1">
            <a:spLocks/>
          </p:cNvSpPr>
          <p:nvPr userDrawn="1"/>
        </p:nvSpPr>
        <p:spPr>
          <a:xfrm>
            <a:off x="5692179" y="6497853"/>
            <a:ext cx="2994621" cy="274320"/>
          </a:xfrm>
          <a:prstGeom prst="rect">
            <a:avLst/>
          </a:prstGeom>
        </p:spPr>
        <p:txBody>
          <a:bodyPr vert="horz" lIns="45720" rIns="45720" bIns="0" rtlCol="0" anchor="b"/>
          <a:lstStyle>
            <a:defPPr>
              <a:defRPr lang="en-US"/>
            </a:defPPr>
            <a:lvl1pPr marL="0" algn="l" defTabSz="457200" rtl="0" eaLnBrk="1" latinLnBrk="0" hangingPunct="1">
              <a:defRPr kumimoji="0" sz="1200" b="1" kern="1200">
                <a:solidFill>
                  <a:schemeClr val="tx1">
                    <a:tint val="9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dirty="0" smtClean="0"/>
              <a:t>http://</a:t>
            </a:r>
            <a:r>
              <a:rPr lang="en-US" dirty="0" err="1" smtClean="0"/>
              <a:t>www.davidschubert.net</a:t>
            </a:r>
            <a:endParaRPr lang="en-US" dirty="0"/>
          </a:p>
        </p:txBody>
      </p:sp>
      <p:sp>
        <p:nvSpPr>
          <p:cNvPr id="11" name="Footer Placeholder 4"/>
          <p:cNvSpPr txBox="1">
            <a:spLocks/>
          </p:cNvSpPr>
          <p:nvPr userDrawn="1"/>
        </p:nvSpPr>
        <p:spPr>
          <a:xfrm>
            <a:off x="457200" y="6497853"/>
            <a:ext cx="2994621" cy="274320"/>
          </a:xfrm>
          <a:prstGeom prst="rect">
            <a:avLst/>
          </a:prstGeom>
        </p:spPr>
        <p:txBody>
          <a:bodyPr vert="horz" lIns="45720" rIns="45720" bIns="0" rtlCol="0" anchor="b"/>
          <a:lstStyle>
            <a:defPPr>
              <a:defRPr lang="en-US"/>
            </a:defPPr>
            <a:lvl1pPr marL="0" algn="l" defTabSz="457200" rtl="0" eaLnBrk="1" latinLnBrk="0" hangingPunct="1">
              <a:defRPr kumimoji="0" sz="1200" b="1" kern="1200">
                <a:solidFill>
                  <a:schemeClr val="tx1">
                    <a:tint val="9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en-US" dirty="0" smtClean="0"/>
              <a:t>FETC 2011</a:t>
            </a:r>
            <a:endParaRPr lang="en-US" dirty="0"/>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a.org/aasl/standards/"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ala.org/aasl/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Developing 21st Century Learners with Technology Rich Lessons</a:t>
            </a:r>
          </a:p>
        </p:txBody>
      </p:sp>
      <p:sp>
        <p:nvSpPr>
          <p:cNvPr id="3" name="Subtitle 2"/>
          <p:cNvSpPr>
            <a:spLocks noGrp="1"/>
          </p:cNvSpPr>
          <p:nvPr>
            <p:ph type="subTitle" idx="1"/>
          </p:nvPr>
        </p:nvSpPr>
        <p:spPr/>
        <p:txBody>
          <a:bodyPr/>
          <a:lstStyle/>
          <a:p>
            <a:r>
              <a:rPr lang="en-US" dirty="0" smtClean="0"/>
              <a:t>David Schubert</a:t>
            </a:r>
          </a:p>
          <a:p>
            <a:r>
              <a:rPr lang="en-US" dirty="0" smtClean="0"/>
              <a:t>Monday, January 31, 2011</a:t>
            </a:r>
          </a:p>
          <a:p>
            <a:r>
              <a:rPr lang="en-US" dirty="0" smtClean="0"/>
              <a:t>http://</a:t>
            </a:r>
            <a:r>
              <a:rPr lang="en-US" dirty="0" err="1" smtClean="0"/>
              <a:t>www.davidschubert.net</a:t>
            </a:r>
            <a:endParaRPr lang="en-US" dirty="0" smtClean="0"/>
          </a:p>
        </p:txBody>
      </p:sp>
    </p:spTree>
    <p:extLst>
      <p:ext uri="{BB962C8B-B14F-4D97-AF65-F5344CB8AC3E}">
        <p14:creationId xmlns:p14="http://schemas.microsoft.com/office/powerpoint/2010/main" val="1528644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Classroom Technology Meets the Needs of 21</a:t>
            </a:r>
            <a:r>
              <a:rPr lang="en-US" baseline="30000" dirty="0" smtClean="0"/>
              <a:t>st</a:t>
            </a:r>
            <a:r>
              <a:rPr lang="en-US" dirty="0" smtClean="0"/>
              <a:t> Century Learners</a:t>
            </a:r>
            <a:endParaRPr lang="en-US" dirty="0"/>
          </a:p>
        </p:txBody>
      </p:sp>
      <p:sp>
        <p:nvSpPr>
          <p:cNvPr id="3" name="Content Placeholder 2"/>
          <p:cNvSpPr>
            <a:spLocks noGrp="1"/>
          </p:cNvSpPr>
          <p:nvPr>
            <p:ph idx="1"/>
          </p:nvPr>
        </p:nvSpPr>
        <p:spPr/>
        <p:txBody>
          <a:bodyPr/>
          <a:lstStyle/>
          <a:p>
            <a:r>
              <a:rPr lang="en-US" dirty="0" smtClean="0"/>
              <a:t>Interactive technology</a:t>
            </a:r>
          </a:p>
          <a:p>
            <a:r>
              <a:rPr lang="en-US" dirty="0" smtClean="0"/>
              <a:t>Models</a:t>
            </a:r>
          </a:p>
          <a:p>
            <a:r>
              <a:rPr lang="en-US" dirty="0" smtClean="0"/>
              <a:t>The Internet, Image Search, YouTube</a:t>
            </a:r>
          </a:p>
          <a:p>
            <a:r>
              <a:rPr lang="en-US" dirty="0" smtClean="0"/>
              <a:t>Just for 21</a:t>
            </a:r>
            <a:r>
              <a:rPr lang="en-US" baseline="30000" dirty="0" smtClean="0"/>
              <a:t>st</a:t>
            </a:r>
            <a:r>
              <a:rPr lang="en-US" dirty="0" smtClean="0"/>
              <a:t> Century Learners?</a:t>
            </a:r>
          </a:p>
        </p:txBody>
      </p:sp>
    </p:spTree>
    <p:extLst>
      <p:ext uri="{BB962C8B-B14F-4D97-AF65-F5344CB8AC3E}">
        <p14:creationId xmlns:p14="http://schemas.microsoft.com/office/powerpoint/2010/main" val="1510341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Technology Tools:</a:t>
            </a:r>
            <a:br>
              <a:rPr lang="en-US" dirty="0" smtClean="0"/>
            </a:br>
            <a:r>
              <a:rPr lang="en-US" dirty="0" smtClean="0"/>
              <a:t>Digital Still Camera</a:t>
            </a:r>
            <a:endParaRPr lang="en-US" dirty="0"/>
          </a:p>
        </p:txBody>
      </p:sp>
      <p:sp>
        <p:nvSpPr>
          <p:cNvPr id="3" name="Content Placeholder 2"/>
          <p:cNvSpPr>
            <a:spLocks noGrp="1"/>
          </p:cNvSpPr>
          <p:nvPr>
            <p:ph idx="1"/>
          </p:nvPr>
        </p:nvSpPr>
        <p:spPr/>
        <p:txBody>
          <a:bodyPr/>
          <a:lstStyle/>
          <a:p>
            <a:r>
              <a:rPr lang="en-US" dirty="0" smtClean="0"/>
              <a:t>Take pictures and download them to a computer</a:t>
            </a:r>
          </a:p>
          <a:p>
            <a:r>
              <a:rPr lang="en-US" dirty="0" smtClean="0"/>
              <a:t>Can be used as a discovery tool – “find and photograph ____________”</a:t>
            </a:r>
          </a:p>
          <a:p>
            <a:r>
              <a:rPr lang="en-US" dirty="0" smtClean="0"/>
              <a:t>Often used together by a group of students</a:t>
            </a:r>
          </a:p>
          <a:p>
            <a:r>
              <a:rPr lang="en-US" dirty="0" smtClean="0"/>
              <a:t>Can be compiled into a class presentation</a:t>
            </a:r>
          </a:p>
          <a:p>
            <a:r>
              <a:rPr lang="en-US" dirty="0" smtClean="0"/>
              <a:t>Great on field trips</a:t>
            </a:r>
            <a:endParaRPr lang="en-US" dirty="0"/>
          </a:p>
        </p:txBody>
      </p:sp>
    </p:spTree>
    <p:extLst>
      <p:ext uri="{BB962C8B-B14F-4D97-AF65-F5344CB8AC3E}">
        <p14:creationId xmlns:p14="http://schemas.microsoft.com/office/powerpoint/2010/main" val="24048639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Technology Tools:</a:t>
            </a:r>
            <a:br>
              <a:rPr lang="en-US" dirty="0" smtClean="0"/>
            </a:br>
            <a:r>
              <a:rPr lang="en-US" dirty="0" smtClean="0"/>
              <a:t>Digital Video Camera</a:t>
            </a:r>
            <a:endParaRPr lang="en-US" dirty="0"/>
          </a:p>
        </p:txBody>
      </p:sp>
      <p:sp>
        <p:nvSpPr>
          <p:cNvPr id="3" name="Content Placeholder 2"/>
          <p:cNvSpPr>
            <a:spLocks noGrp="1"/>
          </p:cNvSpPr>
          <p:nvPr>
            <p:ph idx="1"/>
          </p:nvPr>
        </p:nvSpPr>
        <p:spPr/>
        <p:txBody>
          <a:bodyPr/>
          <a:lstStyle/>
          <a:p>
            <a:r>
              <a:rPr lang="en-US" dirty="0"/>
              <a:t>Take </a:t>
            </a:r>
            <a:r>
              <a:rPr lang="en-US" dirty="0" smtClean="0"/>
              <a:t>videos and </a:t>
            </a:r>
            <a:r>
              <a:rPr lang="en-US" dirty="0"/>
              <a:t>download them to a computer</a:t>
            </a:r>
          </a:p>
          <a:p>
            <a:r>
              <a:rPr lang="en-US" dirty="0"/>
              <a:t>Can be used as a discovery tool – “find and </a:t>
            </a:r>
            <a:r>
              <a:rPr lang="en-US" dirty="0" smtClean="0"/>
              <a:t>film ____________”</a:t>
            </a:r>
          </a:p>
          <a:p>
            <a:r>
              <a:rPr lang="en-US" dirty="0" smtClean="0"/>
              <a:t>Benefit over digital still cameras: students can discuss what they find</a:t>
            </a:r>
            <a:endParaRPr lang="en-US" dirty="0"/>
          </a:p>
          <a:p>
            <a:r>
              <a:rPr lang="en-US" dirty="0"/>
              <a:t>Often used together by a group of students</a:t>
            </a:r>
          </a:p>
          <a:p>
            <a:r>
              <a:rPr lang="en-US" dirty="0" smtClean="0"/>
              <a:t>Great </a:t>
            </a:r>
            <a:r>
              <a:rPr lang="en-US" dirty="0"/>
              <a:t>on field </a:t>
            </a:r>
            <a:r>
              <a:rPr lang="en-US" dirty="0" smtClean="0"/>
              <a:t>trips</a:t>
            </a:r>
          </a:p>
          <a:p>
            <a:r>
              <a:rPr lang="en-US" dirty="0" smtClean="0"/>
              <a:t>May be uploaded to a class website</a:t>
            </a:r>
            <a:endParaRPr lang="en-US" dirty="0"/>
          </a:p>
        </p:txBody>
      </p:sp>
    </p:spTree>
    <p:extLst>
      <p:ext uri="{BB962C8B-B14F-4D97-AF65-F5344CB8AC3E}">
        <p14:creationId xmlns:p14="http://schemas.microsoft.com/office/powerpoint/2010/main" val="300755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 Technology Tools:</a:t>
            </a:r>
            <a:br>
              <a:rPr lang="en-US" dirty="0" smtClean="0"/>
            </a:br>
            <a:r>
              <a:rPr lang="en-US" dirty="0" smtClean="0"/>
              <a:t>Scanner</a:t>
            </a:r>
            <a:endParaRPr lang="en-US" dirty="0"/>
          </a:p>
        </p:txBody>
      </p:sp>
      <p:sp>
        <p:nvSpPr>
          <p:cNvPr id="3" name="Content Placeholder 2"/>
          <p:cNvSpPr>
            <a:spLocks noGrp="1"/>
          </p:cNvSpPr>
          <p:nvPr>
            <p:ph idx="1"/>
          </p:nvPr>
        </p:nvSpPr>
        <p:spPr/>
        <p:txBody>
          <a:bodyPr/>
          <a:lstStyle/>
          <a:p>
            <a:r>
              <a:rPr lang="en-US" dirty="0" smtClean="0"/>
              <a:t>Convert a physical picture into a digital picture</a:t>
            </a:r>
          </a:p>
          <a:p>
            <a:r>
              <a:rPr lang="en-US" dirty="0" smtClean="0"/>
              <a:t>Largely replaced by image search</a:t>
            </a:r>
          </a:p>
          <a:p>
            <a:r>
              <a:rPr lang="en-US" dirty="0" smtClean="0"/>
              <a:t>Still useful for scanning in student-produced drawings</a:t>
            </a:r>
            <a:r>
              <a:rPr lang="en-US" dirty="0"/>
              <a:t> </a:t>
            </a:r>
            <a:r>
              <a:rPr lang="en-US" dirty="0" smtClean="0"/>
              <a:t>to include in projects or on the Web</a:t>
            </a:r>
          </a:p>
        </p:txBody>
      </p:sp>
    </p:spTree>
    <p:extLst>
      <p:ext uri="{BB962C8B-B14F-4D97-AF65-F5344CB8AC3E}">
        <p14:creationId xmlns:p14="http://schemas.microsoft.com/office/powerpoint/2010/main" val="2131221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Technology Tools: iPod</a:t>
            </a:r>
            <a:endParaRPr lang="en-US" dirty="0"/>
          </a:p>
        </p:txBody>
      </p:sp>
      <p:sp>
        <p:nvSpPr>
          <p:cNvPr id="3" name="Content Placeholder 2"/>
          <p:cNvSpPr>
            <a:spLocks noGrp="1"/>
          </p:cNvSpPr>
          <p:nvPr>
            <p:ph idx="1"/>
          </p:nvPr>
        </p:nvSpPr>
        <p:spPr/>
        <p:txBody>
          <a:bodyPr/>
          <a:lstStyle/>
          <a:p>
            <a:r>
              <a:rPr lang="en-US" dirty="0" smtClean="0"/>
              <a:t>Good if you tie them into the curriculum</a:t>
            </a:r>
          </a:p>
          <a:p>
            <a:r>
              <a:rPr lang="en-US" dirty="0" smtClean="0"/>
              <a:t>Several devices in one – web browser, music player, digital camera, microphone</a:t>
            </a:r>
          </a:p>
          <a:p>
            <a:pPr lvl="1"/>
            <a:r>
              <a:rPr lang="en-US" dirty="0" smtClean="0"/>
              <a:t>Challenges</a:t>
            </a:r>
          </a:p>
        </p:txBody>
      </p:sp>
    </p:spTree>
    <p:extLst>
      <p:ext uri="{BB962C8B-B14F-4D97-AF65-F5344CB8AC3E}">
        <p14:creationId xmlns:p14="http://schemas.microsoft.com/office/powerpoint/2010/main" val="3944646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Edmodo</a:t>
            </a:r>
            <a:r>
              <a:rPr lang="en-US" dirty="0" smtClean="0"/>
              <a:t> Post:</a:t>
            </a:r>
            <a:br>
              <a:rPr lang="en-US" dirty="0" smtClean="0"/>
            </a:br>
            <a:r>
              <a:rPr lang="en-US" dirty="0" smtClean="0"/>
              <a:t>Student Technology Tools</a:t>
            </a:r>
            <a:endParaRPr lang="en-US" dirty="0"/>
          </a:p>
        </p:txBody>
      </p:sp>
      <p:sp>
        <p:nvSpPr>
          <p:cNvPr id="3" name="Content Placeholder 2"/>
          <p:cNvSpPr>
            <a:spLocks noGrp="1"/>
          </p:cNvSpPr>
          <p:nvPr>
            <p:ph idx="1"/>
          </p:nvPr>
        </p:nvSpPr>
        <p:spPr/>
        <p:txBody>
          <a:bodyPr>
            <a:normAutofit/>
          </a:bodyPr>
          <a:lstStyle/>
          <a:p>
            <a:r>
              <a:rPr lang="en-US" dirty="0" smtClean="0"/>
              <a:t>Go to our group on </a:t>
            </a:r>
            <a:r>
              <a:rPr lang="en-US" dirty="0" err="1" smtClean="0"/>
              <a:t>Edmodo</a:t>
            </a:r>
            <a:r>
              <a:rPr lang="en-US" dirty="0" smtClean="0"/>
              <a:t> and post a paragraph with your ideas for using some of these Student Technology Tools in your classroom:</a:t>
            </a:r>
          </a:p>
          <a:p>
            <a:pPr lvl="1"/>
            <a:r>
              <a:rPr lang="en-US" dirty="0" smtClean="0"/>
              <a:t>Digital Still Camera</a:t>
            </a:r>
          </a:p>
          <a:p>
            <a:pPr lvl="1"/>
            <a:r>
              <a:rPr lang="en-US" dirty="0" smtClean="0"/>
              <a:t>Digital Video Camera</a:t>
            </a:r>
          </a:p>
          <a:p>
            <a:pPr lvl="1"/>
            <a:r>
              <a:rPr lang="en-US" dirty="0" smtClean="0"/>
              <a:t>Scanner</a:t>
            </a:r>
          </a:p>
          <a:p>
            <a:pPr lvl="1"/>
            <a:r>
              <a:rPr lang="en-US" dirty="0" smtClean="0"/>
              <a:t>iPod</a:t>
            </a:r>
            <a:endParaRPr lang="en-US" dirty="0"/>
          </a:p>
        </p:txBody>
      </p:sp>
    </p:spTree>
    <p:extLst>
      <p:ext uri="{BB962C8B-B14F-4D97-AF65-F5344CB8AC3E}">
        <p14:creationId xmlns:p14="http://schemas.microsoft.com/office/powerpoint/2010/main" val="4273842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Technology Tools:</a:t>
            </a:r>
            <a:br>
              <a:rPr lang="en-US" dirty="0" smtClean="0"/>
            </a:br>
            <a:r>
              <a:rPr lang="en-US" dirty="0" smtClean="0"/>
              <a:t>Multimedia Projector</a:t>
            </a:r>
            <a:endParaRPr lang="en-US" dirty="0"/>
          </a:p>
        </p:txBody>
      </p:sp>
      <p:sp>
        <p:nvSpPr>
          <p:cNvPr id="3" name="Content Placeholder 2"/>
          <p:cNvSpPr>
            <a:spLocks noGrp="1"/>
          </p:cNvSpPr>
          <p:nvPr>
            <p:ph idx="1"/>
          </p:nvPr>
        </p:nvSpPr>
        <p:spPr/>
        <p:txBody>
          <a:bodyPr/>
          <a:lstStyle/>
          <a:p>
            <a:r>
              <a:rPr lang="en-US" dirty="0"/>
              <a:t>Projects an image from a camera, computer, or other video source</a:t>
            </a:r>
          </a:p>
          <a:p>
            <a:r>
              <a:rPr lang="en-US" dirty="0"/>
              <a:t>Analogous to a display, such as a computer monitor or television</a:t>
            </a:r>
          </a:p>
          <a:p>
            <a:r>
              <a:rPr lang="en-US" dirty="0"/>
              <a:t>Projects onto a screen or </a:t>
            </a:r>
            <a:r>
              <a:rPr lang="en-US" dirty="0" smtClean="0"/>
              <a:t>whiteboard</a:t>
            </a:r>
          </a:p>
          <a:p>
            <a:r>
              <a:rPr lang="en-US" dirty="0" smtClean="0"/>
              <a:t>Incorporate any website into your lesson</a:t>
            </a:r>
            <a:endParaRPr lang="en-US" dirty="0"/>
          </a:p>
          <a:p>
            <a:endParaRPr lang="en-US" dirty="0"/>
          </a:p>
        </p:txBody>
      </p:sp>
    </p:spTree>
    <p:extLst>
      <p:ext uri="{BB962C8B-B14F-4D97-AF65-F5344CB8AC3E}">
        <p14:creationId xmlns:p14="http://schemas.microsoft.com/office/powerpoint/2010/main" val="933507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Technology Tools:</a:t>
            </a:r>
            <a:br>
              <a:rPr lang="en-US" dirty="0" smtClean="0"/>
            </a:br>
            <a:r>
              <a:rPr lang="en-US" dirty="0" smtClean="0"/>
              <a:t>Interactive Whiteboard</a:t>
            </a:r>
            <a:endParaRPr lang="en-US" dirty="0"/>
          </a:p>
        </p:txBody>
      </p:sp>
      <p:sp>
        <p:nvSpPr>
          <p:cNvPr id="3" name="Content Placeholder 2"/>
          <p:cNvSpPr>
            <a:spLocks noGrp="1"/>
          </p:cNvSpPr>
          <p:nvPr>
            <p:ph idx="1"/>
          </p:nvPr>
        </p:nvSpPr>
        <p:spPr/>
        <p:txBody>
          <a:bodyPr/>
          <a:lstStyle/>
          <a:p>
            <a:r>
              <a:rPr lang="en-US" dirty="0"/>
              <a:t>A giant touch screen!</a:t>
            </a:r>
          </a:p>
          <a:p>
            <a:r>
              <a:rPr lang="en-US" dirty="0"/>
              <a:t>Really just a mouse input, like a giant </a:t>
            </a:r>
            <a:r>
              <a:rPr lang="en-US" dirty="0" err="1"/>
              <a:t>trackpad</a:t>
            </a:r>
            <a:endParaRPr lang="en-US" dirty="0"/>
          </a:p>
          <a:p>
            <a:r>
              <a:rPr lang="en-US" dirty="0"/>
              <a:t>Plugs in to the computer like a mouse (USB)</a:t>
            </a:r>
          </a:p>
          <a:p>
            <a:r>
              <a:rPr lang="en-US" dirty="0"/>
              <a:t>Image is projected onto the </a:t>
            </a:r>
            <a:r>
              <a:rPr lang="en-US" dirty="0" smtClean="0"/>
              <a:t>board</a:t>
            </a:r>
          </a:p>
          <a:p>
            <a:r>
              <a:rPr lang="en-US" dirty="0" smtClean="0"/>
              <a:t>Write on top of any computer image</a:t>
            </a:r>
          </a:p>
          <a:p>
            <a:r>
              <a:rPr lang="en-US" dirty="0" smtClean="0"/>
              <a:t>Move objects with a finger or pen</a:t>
            </a:r>
          </a:p>
          <a:p>
            <a:r>
              <a:rPr lang="en-US" dirty="0" smtClean="0"/>
              <a:t>Put thoughts into action</a:t>
            </a:r>
            <a:endParaRPr lang="en-US" dirty="0"/>
          </a:p>
        </p:txBody>
      </p:sp>
    </p:spTree>
    <p:extLst>
      <p:ext uri="{BB962C8B-B14F-4D97-AF65-F5344CB8AC3E}">
        <p14:creationId xmlns:p14="http://schemas.microsoft.com/office/powerpoint/2010/main" val="3326297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Technology Tools:</a:t>
            </a:r>
            <a:br>
              <a:rPr lang="en-US" dirty="0" smtClean="0"/>
            </a:br>
            <a:r>
              <a:rPr lang="en-US" dirty="0" smtClean="0"/>
              <a:t>Document Camera</a:t>
            </a:r>
            <a:endParaRPr lang="en-US" dirty="0"/>
          </a:p>
        </p:txBody>
      </p:sp>
      <p:sp>
        <p:nvSpPr>
          <p:cNvPr id="3" name="Content Placeholder 2"/>
          <p:cNvSpPr>
            <a:spLocks noGrp="1"/>
          </p:cNvSpPr>
          <p:nvPr>
            <p:ph idx="1"/>
          </p:nvPr>
        </p:nvSpPr>
        <p:spPr/>
        <p:txBody>
          <a:bodyPr/>
          <a:lstStyle/>
          <a:p>
            <a:r>
              <a:rPr lang="en-US" dirty="0"/>
              <a:t>Replaces the overhead projector</a:t>
            </a:r>
          </a:p>
          <a:p>
            <a:r>
              <a:rPr lang="en-US" dirty="0"/>
              <a:t>Literally, a live video camera pointed down at the paper or object on the desk</a:t>
            </a:r>
          </a:p>
          <a:p>
            <a:r>
              <a:rPr lang="en-US" dirty="0"/>
              <a:t>Can send video straight to the projector, or through the computer</a:t>
            </a:r>
          </a:p>
          <a:p>
            <a:pPr lvl="1"/>
            <a:r>
              <a:rPr lang="en-US" dirty="0"/>
              <a:t>Benefits of sending video through the </a:t>
            </a:r>
            <a:r>
              <a:rPr lang="en-US" dirty="0" smtClean="0"/>
              <a:t>computer</a:t>
            </a:r>
          </a:p>
          <a:p>
            <a:r>
              <a:rPr lang="en-US" dirty="0" smtClean="0"/>
              <a:t>Share student work in front of the class</a:t>
            </a:r>
          </a:p>
          <a:p>
            <a:r>
              <a:rPr lang="en-US" dirty="0" smtClean="0"/>
              <a:t>Annotate anything on-screen</a:t>
            </a:r>
            <a:endParaRPr lang="en-US" dirty="0"/>
          </a:p>
        </p:txBody>
      </p:sp>
    </p:spTree>
    <p:extLst>
      <p:ext uri="{BB962C8B-B14F-4D97-AF65-F5344CB8AC3E}">
        <p14:creationId xmlns:p14="http://schemas.microsoft.com/office/powerpoint/2010/main" val="3084998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Technology Tools:</a:t>
            </a:r>
            <a:br>
              <a:rPr lang="en-US" dirty="0" smtClean="0"/>
            </a:br>
            <a:r>
              <a:rPr lang="en-US" dirty="0" smtClean="0"/>
              <a:t>Classroom Response System</a:t>
            </a:r>
            <a:endParaRPr lang="en-US" dirty="0"/>
          </a:p>
        </p:txBody>
      </p:sp>
      <p:sp>
        <p:nvSpPr>
          <p:cNvPr id="3" name="Content Placeholder 2"/>
          <p:cNvSpPr>
            <a:spLocks noGrp="1"/>
          </p:cNvSpPr>
          <p:nvPr>
            <p:ph idx="1"/>
          </p:nvPr>
        </p:nvSpPr>
        <p:spPr/>
        <p:txBody>
          <a:bodyPr/>
          <a:lstStyle/>
          <a:p>
            <a:r>
              <a:rPr lang="en-US" dirty="0" smtClean="0"/>
              <a:t>Distribute questions on</a:t>
            </a:r>
            <a:r>
              <a:rPr lang="en-US" dirty="0"/>
              <a:t> </a:t>
            </a:r>
            <a:r>
              <a:rPr lang="en-US" dirty="0" smtClean="0"/>
              <a:t>screen, on paper, or verbally</a:t>
            </a:r>
          </a:p>
          <a:p>
            <a:r>
              <a:rPr lang="en-US" dirty="0" smtClean="0"/>
              <a:t>A new spin on quizzing/testing</a:t>
            </a:r>
          </a:p>
          <a:p>
            <a:pPr lvl="1"/>
            <a:r>
              <a:rPr lang="en-US" dirty="0" smtClean="0"/>
              <a:t>Automatic grading</a:t>
            </a:r>
          </a:p>
          <a:p>
            <a:r>
              <a:rPr lang="en-US" dirty="0" smtClean="0"/>
              <a:t>Poll students regularly to keep them focused</a:t>
            </a:r>
          </a:p>
          <a:p>
            <a:r>
              <a:rPr lang="en-US" dirty="0" smtClean="0"/>
              <a:t>Quickly see who needs additional instruction</a:t>
            </a:r>
          </a:p>
          <a:p>
            <a:endParaRPr lang="en-US" dirty="0"/>
          </a:p>
        </p:txBody>
      </p:sp>
    </p:spTree>
    <p:extLst>
      <p:ext uri="{BB962C8B-B14F-4D97-AF65-F5344CB8AC3E}">
        <p14:creationId xmlns:p14="http://schemas.microsoft.com/office/powerpoint/2010/main" val="228967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to FETC!</a:t>
            </a:r>
            <a:endParaRPr lang="en-US" dirty="0"/>
          </a:p>
        </p:txBody>
      </p:sp>
      <p:sp>
        <p:nvSpPr>
          <p:cNvPr id="3" name="Content Placeholder 2"/>
          <p:cNvSpPr>
            <a:spLocks noGrp="1"/>
          </p:cNvSpPr>
          <p:nvPr>
            <p:ph idx="1"/>
          </p:nvPr>
        </p:nvSpPr>
        <p:spPr/>
        <p:txBody>
          <a:bodyPr>
            <a:normAutofit/>
          </a:bodyPr>
          <a:lstStyle/>
          <a:p>
            <a:pPr marL="118872" indent="0" algn="ctr">
              <a:buNone/>
            </a:pPr>
            <a:r>
              <a:rPr lang="en-US" sz="4400" dirty="0"/>
              <a:t>“It is the supreme art of the teacher to awaken joy in creative expression and knowledge.</a:t>
            </a:r>
            <a:r>
              <a:rPr lang="en-US" sz="4400" dirty="0" smtClean="0"/>
              <a:t>”</a:t>
            </a:r>
          </a:p>
          <a:p>
            <a:pPr marL="118872" indent="0" algn="ctr">
              <a:buNone/>
            </a:pPr>
            <a:endParaRPr lang="en-US" sz="4400" dirty="0" smtClean="0"/>
          </a:p>
          <a:p>
            <a:pPr marL="118872" indent="0" algn="ctr">
              <a:buNone/>
            </a:pPr>
            <a:r>
              <a:rPr lang="en-US" sz="4400" dirty="0" smtClean="0"/>
              <a:t>--Albert Einstein</a:t>
            </a:r>
          </a:p>
        </p:txBody>
      </p:sp>
    </p:spTree>
    <p:extLst>
      <p:ext uri="{BB962C8B-B14F-4D97-AF65-F5344CB8AC3E}">
        <p14:creationId xmlns:p14="http://schemas.microsoft.com/office/powerpoint/2010/main" val="83885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Edmodo</a:t>
            </a:r>
            <a:r>
              <a:rPr lang="en-US" dirty="0" smtClean="0"/>
              <a:t> Post:</a:t>
            </a:r>
            <a:br>
              <a:rPr lang="en-US" dirty="0" smtClean="0"/>
            </a:br>
            <a:r>
              <a:rPr lang="en-US" dirty="0" smtClean="0"/>
              <a:t>Teacher Technology Tools</a:t>
            </a:r>
            <a:endParaRPr lang="en-US" dirty="0"/>
          </a:p>
        </p:txBody>
      </p:sp>
      <p:sp>
        <p:nvSpPr>
          <p:cNvPr id="3" name="Content Placeholder 2"/>
          <p:cNvSpPr>
            <a:spLocks noGrp="1"/>
          </p:cNvSpPr>
          <p:nvPr>
            <p:ph idx="1"/>
          </p:nvPr>
        </p:nvSpPr>
        <p:spPr/>
        <p:txBody>
          <a:bodyPr>
            <a:normAutofit/>
          </a:bodyPr>
          <a:lstStyle/>
          <a:p>
            <a:r>
              <a:rPr lang="en-US" dirty="0" smtClean="0"/>
              <a:t>Go to </a:t>
            </a:r>
            <a:r>
              <a:rPr lang="en-US" dirty="0" err="1" smtClean="0"/>
              <a:t>Edmodo.com</a:t>
            </a:r>
            <a:r>
              <a:rPr lang="en-US" dirty="0" smtClean="0"/>
              <a:t> and Click on “</a:t>
            </a:r>
            <a:r>
              <a:rPr lang="en-US" dirty="0" err="1" smtClean="0"/>
              <a:t>Dev</a:t>
            </a:r>
            <a:r>
              <a:rPr lang="en-US" dirty="0" smtClean="0"/>
              <a:t> 21</a:t>
            </a:r>
            <a:r>
              <a:rPr lang="en-US" baseline="30000" dirty="0" smtClean="0"/>
              <a:t>st</a:t>
            </a:r>
            <a:r>
              <a:rPr lang="en-US" dirty="0" smtClean="0"/>
              <a:t> Century Learners”</a:t>
            </a:r>
          </a:p>
          <a:p>
            <a:r>
              <a:rPr lang="en-US" dirty="0" smtClean="0"/>
              <a:t>Post a paragraph with your ideas for using some of these Teacher Technology Tools in your classroom:</a:t>
            </a:r>
          </a:p>
          <a:p>
            <a:pPr lvl="1"/>
            <a:r>
              <a:rPr lang="en-US" dirty="0"/>
              <a:t>Multimedia Projector</a:t>
            </a:r>
            <a:endParaRPr lang="en-US" dirty="0" smtClean="0"/>
          </a:p>
          <a:p>
            <a:pPr lvl="1"/>
            <a:r>
              <a:rPr lang="en-US" dirty="0" smtClean="0"/>
              <a:t>Interactive Whiteboard</a:t>
            </a:r>
          </a:p>
          <a:p>
            <a:pPr lvl="1"/>
            <a:r>
              <a:rPr lang="en-US" dirty="0" smtClean="0"/>
              <a:t>Document Camera</a:t>
            </a:r>
          </a:p>
          <a:p>
            <a:pPr lvl="1"/>
            <a:r>
              <a:rPr lang="en-US" dirty="0" smtClean="0"/>
              <a:t>Classroom Response System</a:t>
            </a:r>
          </a:p>
        </p:txBody>
      </p:sp>
    </p:spTree>
    <p:extLst>
      <p:ext uri="{BB962C8B-B14F-4D97-AF65-F5344CB8AC3E}">
        <p14:creationId xmlns:p14="http://schemas.microsoft.com/office/powerpoint/2010/main" val="1406322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Tools: Google Earth</a:t>
            </a:r>
            <a:endParaRPr lang="en-US" dirty="0"/>
          </a:p>
        </p:txBody>
      </p:sp>
      <p:sp>
        <p:nvSpPr>
          <p:cNvPr id="3" name="Content Placeholder 2"/>
          <p:cNvSpPr>
            <a:spLocks noGrp="1"/>
          </p:cNvSpPr>
          <p:nvPr>
            <p:ph idx="1"/>
          </p:nvPr>
        </p:nvSpPr>
        <p:spPr/>
        <p:txBody>
          <a:bodyPr/>
          <a:lstStyle/>
          <a:p>
            <a:r>
              <a:rPr lang="en-US" dirty="0" smtClean="0"/>
              <a:t>View satellite imagery of the entire earth</a:t>
            </a:r>
          </a:p>
          <a:p>
            <a:pPr lvl="1"/>
            <a:r>
              <a:rPr lang="en-US" dirty="0" smtClean="0"/>
              <a:t>And other celestial bodies – mars, the moon</a:t>
            </a:r>
          </a:p>
          <a:p>
            <a:r>
              <a:rPr lang="en-US" dirty="0" smtClean="0"/>
              <a:t>Show additional information in layers</a:t>
            </a:r>
          </a:p>
          <a:p>
            <a:pPr lvl="1"/>
            <a:r>
              <a:rPr lang="en-US" dirty="0" smtClean="0"/>
              <a:t>Weather, 3D buildings, oceans</a:t>
            </a:r>
          </a:p>
          <a:p>
            <a:r>
              <a:rPr lang="en-US" dirty="0" smtClean="0"/>
              <a:t>Use to answer students’ questions about geographic locations, astronomy, weather, landmarks…</a:t>
            </a:r>
            <a:endParaRPr lang="en-US" dirty="0"/>
          </a:p>
        </p:txBody>
      </p:sp>
    </p:spTree>
    <p:extLst>
      <p:ext uri="{BB962C8B-B14F-4D97-AF65-F5344CB8AC3E}">
        <p14:creationId xmlns:p14="http://schemas.microsoft.com/office/powerpoint/2010/main" val="37246737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Tools: Skype</a:t>
            </a:r>
            <a:endParaRPr lang="en-US" dirty="0"/>
          </a:p>
        </p:txBody>
      </p:sp>
      <p:sp>
        <p:nvSpPr>
          <p:cNvPr id="3" name="Content Placeholder 2"/>
          <p:cNvSpPr>
            <a:spLocks noGrp="1"/>
          </p:cNvSpPr>
          <p:nvPr>
            <p:ph idx="1"/>
          </p:nvPr>
        </p:nvSpPr>
        <p:spPr/>
        <p:txBody>
          <a:bodyPr/>
          <a:lstStyle/>
          <a:p>
            <a:r>
              <a:rPr lang="en-US" dirty="0" smtClean="0"/>
              <a:t>Video chat with anyone in the world</a:t>
            </a:r>
          </a:p>
          <a:p>
            <a:pPr lvl="1"/>
            <a:r>
              <a:rPr lang="en-US" dirty="0" smtClean="0"/>
              <a:t>Now works on mobile devices</a:t>
            </a:r>
          </a:p>
          <a:p>
            <a:r>
              <a:rPr lang="en-US" dirty="0" smtClean="0"/>
              <a:t>Have professionals talk to your class</a:t>
            </a:r>
          </a:p>
          <a:p>
            <a:r>
              <a:rPr lang="en-US" dirty="0" smtClean="0"/>
              <a:t>Skype with other classes</a:t>
            </a:r>
            <a:endParaRPr lang="en-US" dirty="0"/>
          </a:p>
        </p:txBody>
      </p:sp>
    </p:spTree>
    <p:extLst>
      <p:ext uri="{BB962C8B-B14F-4D97-AF65-F5344CB8AC3E}">
        <p14:creationId xmlns:p14="http://schemas.microsoft.com/office/powerpoint/2010/main" val="1137330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Tools: Web 2.0</a:t>
            </a:r>
            <a:endParaRPr lang="en-US" dirty="0"/>
          </a:p>
        </p:txBody>
      </p:sp>
      <p:sp>
        <p:nvSpPr>
          <p:cNvPr id="3" name="Content Placeholder 2"/>
          <p:cNvSpPr>
            <a:spLocks noGrp="1"/>
          </p:cNvSpPr>
          <p:nvPr>
            <p:ph idx="1"/>
          </p:nvPr>
        </p:nvSpPr>
        <p:spPr/>
        <p:txBody>
          <a:bodyPr/>
          <a:lstStyle/>
          <a:p>
            <a:r>
              <a:rPr lang="en-US" dirty="0" smtClean="0"/>
              <a:t>Web 2.0 refers to an evolution of the Internet from static pages that users consumed to a collaborative environment where users share information</a:t>
            </a:r>
          </a:p>
          <a:p>
            <a:r>
              <a:rPr lang="en-US" dirty="0" smtClean="0"/>
              <a:t>Web 2.0 is NOT a piece of software you download and install</a:t>
            </a:r>
          </a:p>
          <a:p>
            <a:r>
              <a:rPr lang="en-US" dirty="0" smtClean="0"/>
              <a:t>Cumulative changes in the way software developers and end-users use the Web</a:t>
            </a:r>
          </a:p>
          <a:p>
            <a:pPr lvl="1"/>
            <a:r>
              <a:rPr lang="en-US" dirty="0" smtClean="0"/>
              <a:t>Web applications</a:t>
            </a:r>
            <a:endParaRPr lang="en-US" dirty="0"/>
          </a:p>
        </p:txBody>
      </p:sp>
    </p:spTree>
    <p:extLst>
      <p:ext uri="{BB962C8B-B14F-4D97-AF65-F5344CB8AC3E}">
        <p14:creationId xmlns:p14="http://schemas.microsoft.com/office/powerpoint/2010/main" val="51203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Tools: Web 2.0</a:t>
            </a:r>
            <a:endParaRPr lang="en-US" dirty="0"/>
          </a:p>
        </p:txBody>
      </p:sp>
      <p:sp>
        <p:nvSpPr>
          <p:cNvPr id="3" name="Content Placeholder 2"/>
          <p:cNvSpPr>
            <a:spLocks noGrp="1"/>
          </p:cNvSpPr>
          <p:nvPr>
            <p:ph idx="1"/>
          </p:nvPr>
        </p:nvSpPr>
        <p:spPr/>
        <p:txBody>
          <a:bodyPr/>
          <a:lstStyle/>
          <a:p>
            <a:r>
              <a:rPr lang="en-US" dirty="0" smtClean="0"/>
              <a:t>Collaborative software: wikis, blogs, etc.</a:t>
            </a:r>
          </a:p>
          <a:p>
            <a:pPr lvl="1"/>
            <a:r>
              <a:rPr lang="en-US" dirty="0" err="1" smtClean="0"/>
              <a:t>Conleypedia</a:t>
            </a:r>
            <a:endParaRPr lang="en-US" dirty="0" smtClean="0"/>
          </a:p>
          <a:p>
            <a:pPr lvl="1"/>
            <a:r>
              <a:rPr lang="en-US" dirty="0" smtClean="0"/>
              <a:t>Student blogs</a:t>
            </a:r>
          </a:p>
          <a:p>
            <a:r>
              <a:rPr lang="en-US" dirty="0" smtClean="0"/>
              <a:t>Social networking sites</a:t>
            </a:r>
          </a:p>
          <a:p>
            <a:pPr lvl="1"/>
            <a:r>
              <a:rPr lang="en-US" dirty="0" smtClean="0"/>
              <a:t>Challenges and risks</a:t>
            </a:r>
          </a:p>
          <a:p>
            <a:pPr lvl="1"/>
            <a:r>
              <a:rPr lang="en-US" dirty="0" smtClean="0"/>
              <a:t>Benefits</a:t>
            </a:r>
          </a:p>
          <a:p>
            <a:r>
              <a:rPr lang="en-US" dirty="0" smtClean="0"/>
              <a:t>Twitter – used in by university professors to encourage participation</a:t>
            </a:r>
          </a:p>
          <a:p>
            <a:r>
              <a:rPr lang="en-US" dirty="0" smtClean="0"/>
              <a:t>Google Docs</a:t>
            </a:r>
          </a:p>
        </p:txBody>
      </p:sp>
    </p:spTree>
    <p:extLst>
      <p:ext uri="{BB962C8B-B14F-4D97-AF65-F5344CB8AC3E}">
        <p14:creationId xmlns:p14="http://schemas.microsoft.com/office/powerpoint/2010/main" val="2881953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Edmodo</a:t>
            </a:r>
            <a:r>
              <a:rPr lang="en-US" dirty="0" smtClean="0"/>
              <a:t> Post:</a:t>
            </a:r>
            <a:br>
              <a:rPr lang="en-US" dirty="0" smtClean="0"/>
            </a:br>
            <a:r>
              <a:rPr lang="en-US" dirty="0" smtClean="0"/>
              <a:t>Software Tools</a:t>
            </a:r>
            <a:endParaRPr lang="en-US" dirty="0"/>
          </a:p>
        </p:txBody>
      </p:sp>
      <p:sp>
        <p:nvSpPr>
          <p:cNvPr id="3" name="Content Placeholder 2"/>
          <p:cNvSpPr>
            <a:spLocks noGrp="1"/>
          </p:cNvSpPr>
          <p:nvPr>
            <p:ph idx="1"/>
          </p:nvPr>
        </p:nvSpPr>
        <p:spPr/>
        <p:txBody>
          <a:bodyPr>
            <a:normAutofit/>
          </a:bodyPr>
          <a:lstStyle/>
          <a:p>
            <a:r>
              <a:rPr lang="en-US" dirty="0" smtClean="0"/>
              <a:t>Go to </a:t>
            </a:r>
            <a:r>
              <a:rPr lang="en-US" dirty="0" err="1" smtClean="0"/>
              <a:t>Edmodo.com</a:t>
            </a:r>
            <a:r>
              <a:rPr lang="en-US" dirty="0" smtClean="0"/>
              <a:t> and Click on “</a:t>
            </a:r>
            <a:r>
              <a:rPr lang="en-US" dirty="0" err="1" smtClean="0"/>
              <a:t>Dev</a:t>
            </a:r>
            <a:r>
              <a:rPr lang="en-US" dirty="0" smtClean="0"/>
              <a:t> 21</a:t>
            </a:r>
            <a:r>
              <a:rPr lang="en-US" baseline="30000" dirty="0" smtClean="0"/>
              <a:t>st</a:t>
            </a:r>
            <a:r>
              <a:rPr lang="en-US" dirty="0" smtClean="0"/>
              <a:t> Century Learners”</a:t>
            </a:r>
          </a:p>
          <a:p>
            <a:r>
              <a:rPr lang="en-US" dirty="0" smtClean="0"/>
              <a:t>Post a paragraph with your ideas for using some of these Software Tools in your classroom:</a:t>
            </a:r>
          </a:p>
          <a:p>
            <a:pPr lvl="1"/>
            <a:r>
              <a:rPr lang="en-US" dirty="0" smtClean="0"/>
              <a:t>Google Earth</a:t>
            </a:r>
          </a:p>
          <a:p>
            <a:pPr lvl="1"/>
            <a:r>
              <a:rPr lang="en-US" dirty="0" smtClean="0"/>
              <a:t>Skype</a:t>
            </a:r>
          </a:p>
          <a:p>
            <a:pPr lvl="1"/>
            <a:r>
              <a:rPr lang="en-US" dirty="0" smtClean="0"/>
              <a:t>Web 2.0</a:t>
            </a:r>
          </a:p>
        </p:txBody>
      </p:sp>
    </p:spTree>
    <p:extLst>
      <p:ext uri="{BB962C8B-B14F-4D97-AF65-F5344CB8AC3E}">
        <p14:creationId xmlns:p14="http://schemas.microsoft.com/office/powerpoint/2010/main" val="1188936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Software Tools:</a:t>
            </a:r>
            <a:br>
              <a:rPr lang="en-US" dirty="0" smtClean="0"/>
            </a:br>
            <a:r>
              <a:rPr lang="en-US" dirty="0" smtClean="0"/>
              <a:t>Microsoft Photo Story</a:t>
            </a:r>
            <a:endParaRPr lang="en-US" dirty="0"/>
          </a:p>
        </p:txBody>
      </p:sp>
      <p:sp>
        <p:nvSpPr>
          <p:cNvPr id="3" name="Content Placeholder 2"/>
          <p:cNvSpPr>
            <a:spLocks noGrp="1"/>
          </p:cNvSpPr>
          <p:nvPr>
            <p:ph idx="1"/>
          </p:nvPr>
        </p:nvSpPr>
        <p:spPr/>
        <p:txBody>
          <a:bodyPr/>
          <a:lstStyle/>
          <a:p>
            <a:r>
              <a:rPr lang="en-US" dirty="0" smtClean="0"/>
              <a:t>Create a video out of pictures, music, and narration</a:t>
            </a:r>
          </a:p>
          <a:p>
            <a:r>
              <a:rPr lang="en-US" dirty="0" smtClean="0"/>
              <a:t>Narration – write a script or story first</a:t>
            </a:r>
          </a:p>
          <a:p>
            <a:pPr lvl="1"/>
            <a:r>
              <a:rPr lang="en-US" dirty="0" smtClean="0"/>
              <a:t>Great for low readers or writers</a:t>
            </a:r>
          </a:p>
          <a:p>
            <a:pPr lvl="1"/>
            <a:r>
              <a:rPr lang="en-US" dirty="0" smtClean="0"/>
              <a:t>Pictures and music increase engagement and relevancy to the student</a:t>
            </a:r>
          </a:p>
          <a:p>
            <a:r>
              <a:rPr lang="en-US" dirty="0" smtClean="0"/>
              <a:t>Use other tools, like digital cameras, or find pictures online (e.g. Google Images)</a:t>
            </a:r>
            <a:endParaRPr lang="en-US" dirty="0"/>
          </a:p>
        </p:txBody>
      </p:sp>
    </p:spTree>
    <p:extLst>
      <p:ext uri="{BB962C8B-B14F-4D97-AF65-F5344CB8AC3E}">
        <p14:creationId xmlns:p14="http://schemas.microsoft.com/office/powerpoint/2010/main" val="17884490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Project: Create a Photo Story</a:t>
            </a:r>
            <a:endParaRPr lang="en-US" sz="3800" dirty="0"/>
          </a:p>
        </p:txBody>
      </p:sp>
      <p:sp>
        <p:nvSpPr>
          <p:cNvPr id="3" name="Content Placeholder 2"/>
          <p:cNvSpPr>
            <a:spLocks noGrp="1"/>
          </p:cNvSpPr>
          <p:nvPr>
            <p:ph idx="1"/>
          </p:nvPr>
        </p:nvSpPr>
        <p:spPr/>
        <p:txBody>
          <a:bodyPr/>
          <a:lstStyle/>
          <a:p>
            <a:r>
              <a:rPr lang="en-US" dirty="0" smtClean="0"/>
              <a:t>Create a Photo Story that teaches viewers how to use a technology we have learned about in the classroom</a:t>
            </a:r>
          </a:p>
          <a:p>
            <a:r>
              <a:rPr lang="en-US" dirty="0" smtClean="0"/>
              <a:t>Use at least five pictures</a:t>
            </a:r>
          </a:p>
          <a:p>
            <a:r>
              <a:rPr lang="en-US" dirty="0" smtClean="0"/>
              <a:t>Follow the directions attached to this assignment on </a:t>
            </a:r>
            <a:r>
              <a:rPr lang="en-US" dirty="0" err="1" smtClean="0"/>
              <a:t>Edmodo</a:t>
            </a:r>
            <a:endParaRPr lang="en-US" dirty="0" smtClean="0"/>
          </a:p>
          <a:p>
            <a:endParaRPr lang="en-US" dirty="0"/>
          </a:p>
        </p:txBody>
      </p:sp>
    </p:spTree>
    <p:extLst>
      <p:ext uri="{BB962C8B-B14F-4D97-AF65-F5344CB8AC3E}">
        <p14:creationId xmlns:p14="http://schemas.microsoft.com/office/powerpoint/2010/main" val="8763055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Write a Lesson Plan</a:t>
            </a:r>
            <a:endParaRPr lang="en-US" dirty="0"/>
          </a:p>
        </p:txBody>
      </p:sp>
      <p:sp>
        <p:nvSpPr>
          <p:cNvPr id="3" name="Content Placeholder 2"/>
          <p:cNvSpPr>
            <a:spLocks noGrp="1"/>
          </p:cNvSpPr>
          <p:nvPr>
            <p:ph idx="1"/>
          </p:nvPr>
        </p:nvSpPr>
        <p:spPr/>
        <p:txBody>
          <a:bodyPr/>
          <a:lstStyle/>
          <a:p>
            <a:r>
              <a:rPr lang="en-US" dirty="0" smtClean="0"/>
              <a:t>Write a lesson plan that uses technology to engage students</a:t>
            </a:r>
          </a:p>
          <a:p>
            <a:r>
              <a:rPr lang="en-US" dirty="0" smtClean="0"/>
              <a:t>Use the lesson plan template on </a:t>
            </a:r>
            <a:r>
              <a:rPr lang="en-US" dirty="0" err="1" smtClean="0"/>
              <a:t>Edmodo</a:t>
            </a:r>
            <a:endParaRPr lang="en-US" dirty="0" smtClean="0"/>
          </a:p>
          <a:p>
            <a:r>
              <a:rPr lang="en-US" dirty="0" smtClean="0"/>
              <a:t>Attach your completed lesson plan to an </a:t>
            </a:r>
            <a:r>
              <a:rPr lang="en-US" dirty="0" err="1" smtClean="0"/>
              <a:t>Edmodo</a:t>
            </a:r>
            <a:r>
              <a:rPr lang="en-US" dirty="0" smtClean="0"/>
              <a:t> post</a:t>
            </a:r>
          </a:p>
        </p:txBody>
      </p:sp>
    </p:spTree>
    <p:extLst>
      <p:ext uri="{BB962C8B-B14F-4D97-AF65-F5344CB8AC3E}">
        <p14:creationId xmlns:p14="http://schemas.microsoft.com/office/powerpoint/2010/main" val="4001765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attending!</a:t>
            </a:r>
            <a:endParaRPr lang="en-US" dirty="0"/>
          </a:p>
        </p:txBody>
      </p:sp>
      <p:sp>
        <p:nvSpPr>
          <p:cNvPr id="3" name="Content Placeholder 2"/>
          <p:cNvSpPr>
            <a:spLocks noGrp="1"/>
          </p:cNvSpPr>
          <p:nvPr>
            <p:ph idx="1"/>
          </p:nvPr>
        </p:nvSpPr>
        <p:spPr/>
        <p:txBody>
          <a:bodyPr/>
          <a:lstStyle/>
          <a:p>
            <a:r>
              <a:rPr lang="en-US" dirty="0" smtClean="0"/>
              <a:t>Workshop evaluation</a:t>
            </a:r>
          </a:p>
          <a:p>
            <a:r>
              <a:rPr lang="en-US" dirty="0" smtClean="0"/>
              <a:t>Questions and answers</a:t>
            </a:r>
          </a:p>
          <a:p>
            <a:r>
              <a:rPr lang="en-US" dirty="0" smtClean="0"/>
              <a:t>Exchange information with each other</a:t>
            </a:r>
          </a:p>
          <a:p>
            <a:r>
              <a:rPr lang="en-US" dirty="0" err="1" smtClean="0"/>
              <a:t>www.davidschubert.net</a:t>
            </a:r>
            <a:r>
              <a:rPr lang="en-US" dirty="0" smtClean="0"/>
              <a:t/>
            </a:r>
            <a:br>
              <a:rPr lang="en-US" dirty="0" smtClean="0"/>
            </a:br>
            <a:r>
              <a:rPr lang="en-US" dirty="0" smtClean="0"/>
              <a:t>david@davidschubert.net</a:t>
            </a:r>
          </a:p>
          <a:p>
            <a:endParaRPr lang="en-US" dirty="0"/>
          </a:p>
          <a:p>
            <a:pPr marL="118872" indent="0" algn="ctr">
              <a:buNone/>
            </a:pPr>
            <a:r>
              <a:rPr lang="en-US" sz="4000" b="1" dirty="0" smtClean="0"/>
              <a:t>Enjoy FETC 2011!</a:t>
            </a:r>
          </a:p>
        </p:txBody>
      </p:sp>
    </p:spTree>
    <p:extLst>
      <p:ext uri="{BB962C8B-B14F-4D97-AF65-F5344CB8AC3E}">
        <p14:creationId xmlns:p14="http://schemas.microsoft.com/office/powerpoint/2010/main" val="171101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Understand why it is important to engage students in the learning process</a:t>
            </a:r>
          </a:p>
          <a:p>
            <a:r>
              <a:rPr lang="en-US" dirty="0" smtClean="0"/>
              <a:t>Identify ways in which technology can increase engagement and develop 21</a:t>
            </a:r>
            <a:r>
              <a:rPr lang="en-US" baseline="30000" dirty="0" smtClean="0"/>
              <a:t>st</a:t>
            </a:r>
            <a:r>
              <a:rPr lang="en-US" dirty="0"/>
              <a:t> </a:t>
            </a:r>
            <a:r>
              <a:rPr lang="en-US" dirty="0" smtClean="0"/>
              <a:t>Century skills</a:t>
            </a:r>
          </a:p>
          <a:p>
            <a:r>
              <a:rPr lang="en-US" dirty="0" smtClean="0"/>
              <a:t>Learn the appropriate and inappropriate uses of technological tools for engaging students</a:t>
            </a:r>
          </a:p>
          <a:p>
            <a:r>
              <a:rPr lang="en-US" dirty="0" smtClean="0"/>
              <a:t>Define Web 2.0 and learn how to increase collaboration in the classroom with </a:t>
            </a:r>
            <a:r>
              <a:rPr lang="en-US" dirty="0"/>
              <a:t>Web 2.0 tools</a:t>
            </a:r>
            <a:endParaRPr lang="en-US" dirty="0" smtClean="0"/>
          </a:p>
          <a:p>
            <a:r>
              <a:rPr lang="en-US" dirty="0" smtClean="0"/>
              <a:t>Develop an engaging inquiry-based lesson plan that incorporates technological tools</a:t>
            </a:r>
            <a:endParaRPr lang="en-US" dirty="0"/>
          </a:p>
        </p:txBody>
      </p:sp>
    </p:spTree>
    <p:extLst>
      <p:ext uri="{BB962C8B-B14F-4D97-AF65-F5344CB8AC3E}">
        <p14:creationId xmlns:p14="http://schemas.microsoft.com/office/powerpoint/2010/main" val="1446906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p:txBody>
          <a:bodyPr>
            <a:normAutofit lnSpcReduction="10000"/>
          </a:bodyPr>
          <a:lstStyle/>
          <a:p>
            <a:r>
              <a:rPr lang="en-US" dirty="0"/>
              <a:t>Visit </a:t>
            </a:r>
            <a:r>
              <a:rPr lang="en-US" dirty="0" err="1"/>
              <a:t>edmodo.com</a:t>
            </a:r>
            <a:r>
              <a:rPr lang="en-US" dirty="0"/>
              <a:t> and join </a:t>
            </a:r>
            <a:r>
              <a:rPr lang="en-US" dirty="0" smtClean="0"/>
              <a:t>our workshop group: Groups </a:t>
            </a:r>
            <a:r>
              <a:rPr lang="en-US" dirty="0" smtClean="0">
                <a:sym typeface="Wingdings"/>
              </a:rPr>
              <a:t> Join, Group Code FETC98</a:t>
            </a:r>
            <a:endParaRPr lang="en-US" dirty="0"/>
          </a:p>
          <a:p>
            <a:r>
              <a:rPr lang="en-US" dirty="0"/>
              <a:t>Add a picture (if possible) or choose an avatar</a:t>
            </a:r>
          </a:p>
          <a:p>
            <a:r>
              <a:rPr lang="en-US" dirty="0"/>
              <a:t>Post a note </a:t>
            </a:r>
            <a:r>
              <a:rPr lang="en-US" dirty="0" smtClean="0"/>
              <a:t>to the group to </a:t>
            </a:r>
            <a:r>
              <a:rPr lang="en-US" dirty="0"/>
              <a:t>introduce yourself</a:t>
            </a:r>
          </a:p>
          <a:p>
            <a:pPr lvl="1"/>
            <a:r>
              <a:rPr lang="en-US" dirty="0"/>
              <a:t>My name is [name] and I am from [school or school district] in [county or city]. I am a [teacher, administrator, etc.] and I [teach, coordinate, etc.] [subject area or grade level]. I chose to attend the </a:t>
            </a:r>
            <a:r>
              <a:rPr lang="en-US" dirty="0" smtClean="0"/>
              <a:t>21</a:t>
            </a:r>
            <a:r>
              <a:rPr lang="en-US" baseline="30000" dirty="0" smtClean="0"/>
              <a:t>st</a:t>
            </a:r>
            <a:r>
              <a:rPr lang="en-US" dirty="0" smtClean="0"/>
              <a:t> Century Learners workshop </a:t>
            </a:r>
            <a:r>
              <a:rPr lang="en-US" dirty="0"/>
              <a:t>because…</a:t>
            </a:r>
          </a:p>
          <a:p>
            <a:r>
              <a:rPr lang="en-US" dirty="0"/>
              <a:t>We will go around the room and share</a:t>
            </a:r>
          </a:p>
        </p:txBody>
      </p:sp>
    </p:spTree>
    <p:extLst>
      <p:ext uri="{BB962C8B-B14F-4D97-AF65-F5344CB8AC3E}">
        <p14:creationId xmlns:p14="http://schemas.microsoft.com/office/powerpoint/2010/main" val="193887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Engaging 21</a:t>
            </a:r>
            <a:r>
              <a:rPr lang="en-US" baseline="30000" dirty="0" smtClean="0"/>
              <a:t>st</a:t>
            </a:r>
            <a:r>
              <a:rPr lang="en-US" dirty="0" smtClean="0"/>
              <a:t> Century Learners</a:t>
            </a:r>
            <a:endParaRPr lang="en-US" dirty="0"/>
          </a:p>
        </p:txBody>
      </p:sp>
      <p:sp>
        <p:nvSpPr>
          <p:cNvPr id="3" name="Content Placeholder 2"/>
          <p:cNvSpPr>
            <a:spLocks noGrp="1"/>
          </p:cNvSpPr>
          <p:nvPr>
            <p:ph idx="1"/>
          </p:nvPr>
        </p:nvSpPr>
        <p:spPr/>
        <p:txBody>
          <a:bodyPr/>
          <a:lstStyle/>
          <a:p>
            <a:r>
              <a:rPr lang="en-US" dirty="0" smtClean="0"/>
              <a:t>What does it mean to be engaged?</a:t>
            </a:r>
            <a:endParaRPr lang="en-US" dirty="0"/>
          </a:p>
          <a:p>
            <a:pPr lvl="1"/>
            <a:r>
              <a:rPr lang="en-US" dirty="0" smtClean="0"/>
              <a:t>To be involved or absorbed in something, especially to the extent that all of one’s attention is focused on that thing.</a:t>
            </a:r>
          </a:p>
          <a:p>
            <a:r>
              <a:rPr lang="en-US" dirty="0" smtClean="0"/>
              <a:t>How do we engage students without using technology?</a:t>
            </a:r>
          </a:p>
          <a:p>
            <a:r>
              <a:rPr lang="en-US" dirty="0" smtClean="0"/>
              <a:t>Don’t use technology for technology’s sake</a:t>
            </a:r>
          </a:p>
          <a:p>
            <a:endParaRPr lang="en-US" dirty="0" smtClean="0"/>
          </a:p>
        </p:txBody>
      </p:sp>
    </p:spTree>
    <p:extLst>
      <p:ext uri="{BB962C8B-B14F-4D97-AF65-F5344CB8AC3E}">
        <p14:creationId xmlns:p14="http://schemas.microsoft.com/office/powerpoint/2010/main" val="1233667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Students are Engaged in Technology</a:t>
            </a:r>
            <a:endParaRPr lang="en-US" dirty="0"/>
          </a:p>
        </p:txBody>
      </p:sp>
      <p:sp>
        <p:nvSpPr>
          <p:cNvPr id="3" name="Content Placeholder 2"/>
          <p:cNvSpPr>
            <a:spLocks noGrp="1"/>
          </p:cNvSpPr>
          <p:nvPr>
            <p:ph idx="1"/>
          </p:nvPr>
        </p:nvSpPr>
        <p:spPr/>
        <p:txBody>
          <a:bodyPr/>
          <a:lstStyle/>
          <a:p>
            <a:r>
              <a:rPr lang="en-US" dirty="0" smtClean="0"/>
              <a:t>Novelty of technology in the classroom</a:t>
            </a:r>
          </a:p>
          <a:p>
            <a:r>
              <a:rPr lang="en-US" dirty="0" smtClean="0"/>
              <a:t>Surrounded by technology-enhanced systems in the world around them</a:t>
            </a:r>
          </a:p>
          <a:p>
            <a:r>
              <a:rPr lang="en-US" dirty="0" smtClean="0"/>
              <a:t>Technology makes things easier</a:t>
            </a:r>
          </a:p>
          <a:p>
            <a:r>
              <a:rPr lang="en-US" dirty="0" smtClean="0"/>
              <a:t>We need to harness this engagement</a:t>
            </a:r>
          </a:p>
          <a:p>
            <a:r>
              <a:rPr lang="en-US" dirty="0" smtClean="0"/>
              <a:t>We need to teach students to view</a:t>
            </a:r>
            <a:r>
              <a:rPr lang="en-US" i="1" dirty="0" smtClean="0"/>
              <a:t> learning</a:t>
            </a:r>
            <a:r>
              <a:rPr lang="en-US" dirty="0" smtClean="0"/>
              <a:t> with technology as exciting</a:t>
            </a:r>
            <a:endParaRPr lang="en-US" dirty="0"/>
          </a:p>
        </p:txBody>
      </p:sp>
    </p:spTree>
    <p:extLst>
      <p:ext uri="{BB962C8B-B14F-4D97-AF65-F5344CB8AC3E}">
        <p14:creationId xmlns:p14="http://schemas.microsoft.com/office/powerpoint/2010/main" val="2730780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Students Need To Learn About Technology?</a:t>
            </a:r>
            <a:endParaRPr lang="en-US" dirty="0"/>
          </a:p>
        </p:txBody>
      </p:sp>
      <p:sp>
        <p:nvSpPr>
          <p:cNvPr id="3" name="Content Placeholder 2"/>
          <p:cNvSpPr>
            <a:spLocks noGrp="1"/>
          </p:cNvSpPr>
          <p:nvPr>
            <p:ph idx="1"/>
          </p:nvPr>
        </p:nvSpPr>
        <p:spPr/>
        <p:txBody>
          <a:bodyPr/>
          <a:lstStyle/>
          <a:p>
            <a:r>
              <a:rPr lang="en-US" dirty="0" smtClean="0"/>
              <a:t>How things are done in the “real world”</a:t>
            </a:r>
          </a:p>
          <a:p>
            <a:r>
              <a:rPr lang="en-US" dirty="0" smtClean="0"/>
              <a:t>Practice exploring new software and devices</a:t>
            </a:r>
            <a:endParaRPr lang="en-US" dirty="0"/>
          </a:p>
          <a:p>
            <a:r>
              <a:rPr lang="en-US" dirty="0" smtClean="0"/>
              <a:t>How to use information technology to answer questions</a:t>
            </a:r>
          </a:p>
          <a:p>
            <a:r>
              <a:rPr lang="en-US" dirty="0" smtClean="0"/>
              <a:t>How technology is evolving</a:t>
            </a:r>
          </a:p>
          <a:p>
            <a:r>
              <a:rPr lang="en-US" dirty="0"/>
              <a:t>Information </a:t>
            </a:r>
            <a:r>
              <a:rPr lang="en-US" dirty="0" smtClean="0"/>
              <a:t>Literacy</a:t>
            </a:r>
            <a:endParaRPr lang="en-US" dirty="0"/>
          </a:p>
        </p:txBody>
      </p:sp>
    </p:spTree>
    <p:extLst>
      <p:ext uri="{BB962C8B-B14F-4D97-AF65-F5344CB8AC3E}">
        <p14:creationId xmlns:p14="http://schemas.microsoft.com/office/powerpoint/2010/main" val="251911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Standards for the 21</a:t>
            </a:r>
            <a:r>
              <a:rPr lang="en-US" baseline="30000" dirty="0" smtClean="0"/>
              <a:t>st</a:t>
            </a:r>
            <a:r>
              <a:rPr lang="en-US" dirty="0" smtClean="0"/>
              <a:t>-Century Learner</a:t>
            </a:r>
            <a:endParaRPr lang="en-US" dirty="0"/>
          </a:p>
        </p:txBody>
      </p:sp>
      <p:sp>
        <p:nvSpPr>
          <p:cNvPr id="3" name="Content Placeholder 2"/>
          <p:cNvSpPr>
            <a:spLocks noGrp="1"/>
          </p:cNvSpPr>
          <p:nvPr>
            <p:ph idx="1"/>
          </p:nvPr>
        </p:nvSpPr>
        <p:spPr/>
        <p:txBody>
          <a:bodyPr/>
          <a:lstStyle/>
          <a:p>
            <a:r>
              <a:rPr lang="en-US" dirty="0" smtClean="0"/>
              <a:t>American Association of </a:t>
            </a:r>
            <a:r>
              <a:rPr lang="en-US" dirty="0"/>
              <a:t>School Librarians - </a:t>
            </a:r>
            <a:r>
              <a:rPr lang="en-US" dirty="0">
                <a:hlinkClick r:id="rId2"/>
              </a:rPr>
              <a:t>www.ala.org/aasl/standards</a:t>
            </a:r>
            <a:r>
              <a:rPr lang="en-US" dirty="0" smtClean="0">
                <a:hlinkClick r:id="rId2"/>
              </a:rPr>
              <a:t>/</a:t>
            </a:r>
            <a:endParaRPr lang="en-US" dirty="0" smtClean="0"/>
          </a:p>
          <a:p>
            <a:pPr lvl="1"/>
            <a:r>
              <a:rPr lang="en-US" dirty="0" smtClean="0"/>
              <a:t>Everyone should download the PDF</a:t>
            </a:r>
          </a:p>
          <a:p>
            <a:pPr lvl="1"/>
            <a:r>
              <a:rPr lang="en-US" dirty="0" smtClean="0"/>
              <a:t>Published in 2007</a:t>
            </a:r>
          </a:p>
          <a:p>
            <a:r>
              <a:rPr lang="en-US" dirty="0" smtClean="0"/>
              <a:t>Avid readers</a:t>
            </a:r>
          </a:p>
          <a:p>
            <a:r>
              <a:rPr lang="en-US" dirty="0" smtClean="0"/>
              <a:t>Independent learners (inquirers)</a:t>
            </a:r>
          </a:p>
          <a:p>
            <a:r>
              <a:rPr lang="en-US" dirty="0" smtClean="0"/>
              <a:t>Ethical use of information</a:t>
            </a:r>
          </a:p>
          <a:p>
            <a:r>
              <a:rPr lang="en-US" dirty="0" smtClean="0"/>
              <a:t>Technology skills</a:t>
            </a:r>
          </a:p>
          <a:p>
            <a:r>
              <a:rPr lang="en-US" dirty="0" smtClean="0"/>
              <a:t>Equitable access to information</a:t>
            </a:r>
            <a:endParaRPr lang="en-US" dirty="0"/>
          </a:p>
        </p:txBody>
      </p:sp>
    </p:spTree>
    <p:extLst>
      <p:ext uri="{BB962C8B-B14F-4D97-AF65-F5344CB8AC3E}">
        <p14:creationId xmlns:p14="http://schemas.microsoft.com/office/powerpoint/2010/main" val="307790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Synthesis Activity: Standards </a:t>
            </a:r>
            <a:r>
              <a:rPr lang="en-US" dirty="0"/>
              <a:t>for the 21</a:t>
            </a:r>
            <a:r>
              <a:rPr lang="en-US" baseline="30000" dirty="0"/>
              <a:t>st</a:t>
            </a:r>
            <a:r>
              <a:rPr lang="en-US" dirty="0"/>
              <a:t>-Century Learner</a:t>
            </a:r>
          </a:p>
        </p:txBody>
      </p:sp>
      <p:sp>
        <p:nvSpPr>
          <p:cNvPr id="3" name="Content Placeholder 2"/>
          <p:cNvSpPr>
            <a:spLocks noGrp="1"/>
          </p:cNvSpPr>
          <p:nvPr>
            <p:ph idx="1"/>
          </p:nvPr>
        </p:nvSpPr>
        <p:spPr/>
        <p:txBody>
          <a:bodyPr/>
          <a:lstStyle/>
          <a:p>
            <a:r>
              <a:rPr lang="en-US" dirty="0" smtClean="0"/>
              <a:t>Break into groups of four</a:t>
            </a:r>
          </a:p>
          <a:p>
            <a:r>
              <a:rPr lang="en-US" dirty="0" smtClean="0"/>
              <a:t>Download the Learning Standards pamphlet at </a:t>
            </a:r>
            <a:r>
              <a:rPr lang="en-US" dirty="0">
                <a:hlinkClick r:id="rId2"/>
              </a:rPr>
              <a:t>www.ala.org/aasl/standards</a:t>
            </a:r>
            <a:r>
              <a:rPr lang="en-US" dirty="0" smtClean="0">
                <a:hlinkClick r:id="rId2"/>
              </a:rPr>
              <a:t>/</a:t>
            </a:r>
            <a:endParaRPr lang="en-US" dirty="0" smtClean="0"/>
          </a:p>
          <a:p>
            <a:r>
              <a:rPr lang="en-US" dirty="0" smtClean="0"/>
              <a:t>Each group will discuss the concepts for one of the objectives (15 minutes), and present to all participants</a:t>
            </a:r>
          </a:p>
          <a:p>
            <a:r>
              <a:rPr lang="en-US" dirty="0" smtClean="0"/>
              <a:t>Be thinking about how the tools we talk about reinforce these skills</a:t>
            </a:r>
            <a:endParaRPr lang="en-US" dirty="0"/>
          </a:p>
        </p:txBody>
      </p:sp>
    </p:spTree>
    <p:extLst>
      <p:ext uri="{BB962C8B-B14F-4D97-AF65-F5344CB8AC3E}">
        <p14:creationId xmlns:p14="http://schemas.microsoft.com/office/powerpoint/2010/main" val="3898811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972</TotalTime>
  <Words>2474</Words>
  <Application>Microsoft Macintosh PowerPoint</Application>
  <PresentationFormat>On-screen Show (4:3)</PresentationFormat>
  <Paragraphs>228</Paragraphs>
  <Slides>29</Slides>
  <Notes>15</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Module</vt:lpstr>
      <vt:lpstr>Developing 21st Century Learners with Technology Rich Lessons</vt:lpstr>
      <vt:lpstr>Welcome to FETC!</vt:lpstr>
      <vt:lpstr>Objectives</vt:lpstr>
      <vt:lpstr>Introductions</vt:lpstr>
      <vt:lpstr>Engaging 21st Century Learners</vt:lpstr>
      <vt:lpstr>Students are Engaged in Technology</vt:lpstr>
      <vt:lpstr>What Do Students Need To Learn About Technology?</vt:lpstr>
      <vt:lpstr>Standards for the 21st-Century Learner</vt:lpstr>
      <vt:lpstr>Synthesis Activity: Standards for the 21st-Century Learner</vt:lpstr>
      <vt:lpstr>Classroom Technology Meets the Needs of 21st Century Learners</vt:lpstr>
      <vt:lpstr>Student Technology Tools: Digital Still Camera</vt:lpstr>
      <vt:lpstr>Student Technology Tools: Digital Video Camera</vt:lpstr>
      <vt:lpstr>Student Technology Tools: Scanner</vt:lpstr>
      <vt:lpstr>Student Technology Tools: iPod</vt:lpstr>
      <vt:lpstr>Edmodo Post: Student Technology Tools</vt:lpstr>
      <vt:lpstr>Teacher Technology Tools: Multimedia Projector</vt:lpstr>
      <vt:lpstr>Teacher Technology Tools: Interactive Whiteboard</vt:lpstr>
      <vt:lpstr>Teacher Technology Tools: Document Camera</vt:lpstr>
      <vt:lpstr>Teacher Technology Tools: Classroom Response System</vt:lpstr>
      <vt:lpstr>Edmodo Post: Teacher Technology Tools</vt:lpstr>
      <vt:lpstr>Software Tools: Google Earth</vt:lpstr>
      <vt:lpstr>Software Tools: Skype</vt:lpstr>
      <vt:lpstr>Software Tools: Web 2.0</vt:lpstr>
      <vt:lpstr>Software Tools: Web 2.0</vt:lpstr>
      <vt:lpstr>Edmodo Post: Software Tools</vt:lpstr>
      <vt:lpstr>Software Tools: Microsoft Photo Story</vt:lpstr>
      <vt:lpstr>Project: Create a Photo Story</vt:lpstr>
      <vt:lpstr>Project: Write a Lesson Plan</vt:lpstr>
      <vt:lpstr>Thank you for attending!</vt:lpstr>
    </vt:vector>
  </TitlesOfParts>
  <Company>Leon County School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Interactive Classroom Deconstructed</dc:title>
  <dc:creator>David Schubert</dc:creator>
  <cp:lastModifiedBy>David Schubert</cp:lastModifiedBy>
  <cp:revision>44</cp:revision>
  <dcterms:created xsi:type="dcterms:W3CDTF">2011-01-17T21:48:49Z</dcterms:created>
  <dcterms:modified xsi:type="dcterms:W3CDTF">2011-02-01T00:58:19Z</dcterms:modified>
</cp:coreProperties>
</file>