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sldIdLst>
    <p:sldId id="258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C0C0C0"/>
    <a:srgbClr val="5F5F5F"/>
    <a:srgbClr val="969696"/>
    <a:srgbClr val="000000"/>
    <a:srgbClr val="C65D2E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969C9D-D3ED-4924-81CE-4430DB04F7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02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5029200"/>
            <a:ext cx="8686800" cy="9477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886450"/>
            <a:ext cx="8686800" cy="8953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1D5BB14-DBB8-4F62-B29B-B9D0B4B7A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1CDC7-34CE-4C2A-BA44-7CE7A70CA3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1336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2484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27DB8-055D-4B36-B80B-737B753BD7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ED685-B86C-4117-8E93-62480DB110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0E544-015F-4BE9-B4B4-A6C3325130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B5E64-C23B-424E-8709-A335FF820D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94C2F-B9A2-4638-98B1-DCF370D78A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7B5C3-9040-47B9-A2F5-A69446C16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E30CC-C63F-4712-ACE0-A75362DB80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15A12-1B8A-43B3-9B7C-696BF840D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4091A-CB82-4664-BCC4-9BB8300A5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hyperlink" Target="http://www.davidschubert.net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24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381000" y="1295400"/>
            <a:ext cx="8534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525910-EEB4-4A21-8BE1-0063B39E3F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Box 1">
            <a:hlinkClick r:id="rId14"/>
          </p:cNvPr>
          <p:cNvSpPr txBox="1"/>
          <p:nvPr userDrawn="1"/>
        </p:nvSpPr>
        <p:spPr>
          <a:xfrm>
            <a:off x="7098573" y="6550223"/>
            <a:ext cx="2045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  <a:latin typeface="Tahoma"/>
                <a:cs typeface="Tahoma"/>
              </a:rPr>
              <a:t>www.davidschubert.net</a:t>
            </a:r>
            <a:endParaRPr lang="en-US" sz="1400" dirty="0">
              <a:solidFill>
                <a:schemeClr val="tx2"/>
              </a:solidFill>
              <a:latin typeface="Tahoma"/>
              <a:cs typeface="Tahom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acebook.com/" TargetMode="External"/><Relationship Id="rId3" Type="http://schemas.openxmlformats.org/officeDocument/2006/relationships/hyperlink" Target="http://www.myspac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4876800"/>
            <a:ext cx="8686800" cy="947738"/>
          </a:xfrm>
        </p:spPr>
        <p:txBody>
          <a:bodyPr/>
          <a:lstStyle/>
          <a:p>
            <a:r>
              <a:rPr lang="en-US" dirty="0" smtClean="0"/>
              <a:t>The Impact of Social Networking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5734050"/>
            <a:ext cx="8686800" cy="8953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David Schubert</a:t>
            </a:r>
            <a:br>
              <a:rPr lang="en-US" dirty="0" smtClean="0"/>
            </a:br>
            <a:r>
              <a:rPr lang="en-US" dirty="0" smtClean="0"/>
              <a:t>April 17, 2008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76200"/>
            <a:ext cx="24384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3420">
            <a:off x="2409825" y="1066800"/>
            <a:ext cx="1933575" cy="1447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43495">
            <a:off x="6400800" y="2305050"/>
            <a:ext cx="2505075" cy="514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457200"/>
            <a:ext cx="2519362" cy="996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1290618">
            <a:off x="2286000" y="2855726"/>
            <a:ext cx="19621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" y="2383049"/>
            <a:ext cx="1466850" cy="9697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57800" y="1600200"/>
            <a:ext cx="1905000" cy="5524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3" name="Picture 12" descr="565px-Flickr_gamma_Logo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8600" y="3707096"/>
            <a:ext cx="1752600" cy="48390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4" name="Picture 13" descr="Bebo_logo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200" y="1295400"/>
            <a:ext cx="1482075" cy="5651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5" name="Picture 14" descr="Friendster_logo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86837">
            <a:off x="2895600" y="400050"/>
            <a:ext cx="2066925" cy="285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Picture 15" descr="Livejournal-logo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86000" y="3505200"/>
            <a:ext cx="1558191" cy="1109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Picture 16" descr="200px-YouTube.svg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57800" y="2971800"/>
            <a:ext cx="1905000" cy="7524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757669">
            <a:off x="7620000" y="3409950"/>
            <a:ext cx="121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8" descr="Orkut_logo.gif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0836363">
            <a:off x="5684877" y="4003808"/>
            <a:ext cx="1828800" cy="62224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sites and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www.facebook.com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www.myspace.com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Panel discussion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Dictionary.com – “the use of a website to connect with people who share personal or professional interests, place of origin, education at a particular school, etc.”</a:t>
            </a:r>
          </a:p>
          <a:p>
            <a:r>
              <a:rPr lang="en-US" dirty="0" smtClean="0"/>
              <a:t>Facebook.com – “</a:t>
            </a:r>
            <a:r>
              <a:rPr lang="en-US" dirty="0" err="1" smtClean="0"/>
              <a:t>Facebook</a:t>
            </a:r>
            <a:r>
              <a:rPr lang="en-US" dirty="0" smtClean="0"/>
              <a:t> is a social utility that connects you with the people around you.”</a:t>
            </a:r>
          </a:p>
          <a:p>
            <a:r>
              <a:rPr lang="en-US" dirty="0" smtClean="0"/>
              <a:t>MySpace.com – “</a:t>
            </a:r>
            <a:r>
              <a:rPr lang="en-US" dirty="0" err="1" smtClean="0"/>
              <a:t>Myspace</a:t>
            </a:r>
            <a:r>
              <a:rPr lang="en-US" dirty="0" smtClean="0"/>
              <a:t>, a place for friends”</a:t>
            </a:r>
          </a:p>
          <a:p>
            <a:r>
              <a:rPr lang="en-US" dirty="0" smtClean="0"/>
              <a:t>A website where users interact and share multimedia, comments, and other information.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did it come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= a network often used for socializing</a:t>
            </a:r>
          </a:p>
          <a:p>
            <a:r>
              <a:rPr lang="en-US" dirty="0" smtClean="0"/>
              <a:t>Email = early social networking application</a:t>
            </a:r>
          </a:p>
          <a:p>
            <a:pPr lvl="1"/>
            <a:r>
              <a:rPr lang="en-US" dirty="0" smtClean="0"/>
              <a:t>Instant messaging</a:t>
            </a:r>
          </a:p>
          <a:p>
            <a:r>
              <a:rPr lang="en-US" dirty="0" smtClean="0"/>
              <a:t>Classmates.com; sixdegrees.com</a:t>
            </a:r>
          </a:p>
          <a:p>
            <a:r>
              <a:rPr lang="en-US" dirty="0" smtClean="0"/>
              <a:t>Blogging era (</a:t>
            </a:r>
            <a:r>
              <a:rPr lang="en-US" dirty="0" err="1" smtClean="0"/>
              <a:t>Xanga</a:t>
            </a:r>
            <a:r>
              <a:rPr lang="en-US" dirty="0" smtClean="0"/>
              <a:t>, Blogger, </a:t>
            </a:r>
            <a:r>
              <a:rPr lang="en-US" dirty="0" err="1" smtClean="0"/>
              <a:t>Livejournal</a:t>
            </a:r>
            <a:r>
              <a:rPr lang="en-US" dirty="0" smtClean="0"/>
              <a:t>…)</a:t>
            </a:r>
          </a:p>
          <a:p>
            <a:r>
              <a:rPr lang="en-US" dirty="0" smtClean="0"/>
              <a:t>Modern sites</a:t>
            </a:r>
          </a:p>
          <a:p>
            <a:pPr lvl="1"/>
            <a:r>
              <a:rPr lang="en-US" dirty="0" err="1" smtClean="0"/>
              <a:t>Facebook</a:t>
            </a:r>
            <a:r>
              <a:rPr lang="en-US" dirty="0" smtClean="0"/>
              <a:t>, MySpace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profile</a:t>
            </a:r>
          </a:p>
          <a:p>
            <a:r>
              <a:rPr lang="en-US" dirty="0" smtClean="0"/>
              <a:t>Post journals, pictures, music, videos</a:t>
            </a:r>
          </a:p>
          <a:p>
            <a:r>
              <a:rPr lang="en-US" dirty="0" smtClean="0"/>
              <a:t>Connect with other profiles (“friends”)</a:t>
            </a:r>
          </a:p>
          <a:p>
            <a:r>
              <a:rPr lang="en-US" dirty="0" smtClean="0"/>
              <a:t>Send private or public messages</a:t>
            </a:r>
          </a:p>
          <a:p>
            <a:pPr lvl="1"/>
            <a:r>
              <a:rPr lang="en-US" dirty="0" smtClean="0"/>
              <a:t>Group or individual</a:t>
            </a:r>
          </a:p>
          <a:p>
            <a:r>
              <a:rPr lang="en-US" dirty="0" smtClean="0"/>
              <a:t>Advertisement-supported</a:t>
            </a:r>
          </a:p>
          <a:p>
            <a:r>
              <a:rPr lang="en-US" dirty="0" smtClean="0"/>
              <a:t>Set privacy controls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people (new school/life stage)</a:t>
            </a:r>
          </a:p>
          <a:p>
            <a:r>
              <a:rPr lang="en-US" dirty="0" smtClean="0"/>
              <a:t>Free, easy, and fun way to communicate</a:t>
            </a:r>
          </a:p>
          <a:p>
            <a:r>
              <a:rPr lang="en-US" dirty="0" smtClean="0"/>
              <a:t>Interactive activity planning</a:t>
            </a:r>
          </a:p>
          <a:p>
            <a:pPr lvl="1"/>
            <a:r>
              <a:rPr lang="en-US" dirty="0" smtClean="0"/>
              <a:t>“I’ll make a </a:t>
            </a:r>
            <a:r>
              <a:rPr lang="en-US" dirty="0" err="1" smtClean="0"/>
              <a:t>Facebook</a:t>
            </a:r>
            <a:r>
              <a:rPr lang="en-US" dirty="0" smtClean="0"/>
              <a:t> event.”</a:t>
            </a:r>
          </a:p>
          <a:p>
            <a:r>
              <a:rPr lang="en-US" dirty="0" smtClean="0"/>
              <a:t>“Catch up” with friends and acquaintances</a:t>
            </a:r>
            <a:endParaRPr lang="en-US" dirty="0"/>
          </a:p>
          <a:p>
            <a:r>
              <a:rPr lang="en-US" dirty="0" smtClean="0"/>
              <a:t>Everyone else is doing it</a:t>
            </a:r>
          </a:p>
          <a:p>
            <a:pPr lvl="1"/>
            <a:r>
              <a:rPr lang="en-US" dirty="0" smtClean="0"/>
              <a:t>“Good to meet you!  Are you on </a:t>
            </a:r>
            <a:r>
              <a:rPr lang="en-US" dirty="0" err="1" smtClean="0"/>
              <a:t>Facebook</a:t>
            </a:r>
            <a:r>
              <a:rPr lang="en-US" dirty="0" smtClean="0"/>
              <a:t>?”</a:t>
            </a:r>
          </a:p>
          <a:p>
            <a:pPr lvl="1"/>
            <a:r>
              <a:rPr lang="en-US" dirty="0" smtClean="0"/>
              <a:t>“I’ll add you on MySpace.”</a:t>
            </a:r>
          </a:p>
          <a:p>
            <a:r>
              <a:rPr lang="en-US" dirty="0" smtClean="0"/>
              <a:t>Get your own “website”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popular?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MySpace</a:t>
            </a:r>
          </a:p>
          <a:p>
            <a:pPr lvl="1"/>
            <a:r>
              <a:rPr lang="en-US" dirty="0" smtClean="0"/>
              <a:t>Aimed at all social networking users</a:t>
            </a:r>
          </a:p>
          <a:p>
            <a:pPr lvl="1"/>
            <a:r>
              <a:rPr lang="en-US" dirty="0" smtClean="0"/>
              <a:t>VERY popular among middle/high </a:t>
            </a:r>
            <a:r>
              <a:rPr lang="en-US" dirty="0" err="1" smtClean="0"/>
              <a:t>schoolers</a:t>
            </a:r>
            <a:endParaRPr lang="en-US" dirty="0" smtClean="0"/>
          </a:p>
          <a:p>
            <a:pPr lvl="1"/>
            <a:r>
              <a:rPr lang="en-US" dirty="0" smtClean="0"/>
              <a:t>Messy layout</a:t>
            </a:r>
          </a:p>
          <a:p>
            <a:pPr lvl="1"/>
            <a:r>
              <a:rPr lang="en-US" dirty="0" smtClean="0"/>
              <a:t>Extensively customizable</a:t>
            </a:r>
          </a:p>
          <a:p>
            <a:pPr lvl="1"/>
            <a:r>
              <a:rPr lang="en-US" dirty="0" smtClean="0"/>
              <a:t>Non-extensive privacy controls</a:t>
            </a:r>
          </a:p>
          <a:p>
            <a:pPr lvl="1"/>
            <a:r>
              <a:rPr lang="en-US" dirty="0" smtClean="0"/>
              <a:t>Integration with music industry</a:t>
            </a:r>
          </a:p>
          <a:p>
            <a:pPr lvl="1"/>
            <a:r>
              <a:rPr lang="en-US" dirty="0" smtClean="0"/>
              <a:t>Over 110 million users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Popular?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smtClean="0"/>
              <a:t>Aimed at college and high school students</a:t>
            </a:r>
          </a:p>
          <a:p>
            <a:pPr lvl="1"/>
            <a:r>
              <a:rPr lang="en-US" dirty="0" smtClean="0"/>
              <a:t>No extensive customization</a:t>
            </a:r>
          </a:p>
          <a:p>
            <a:pPr lvl="1"/>
            <a:r>
              <a:rPr lang="en-US" dirty="0" smtClean="0"/>
              <a:t>Organized by school or regional “network”</a:t>
            </a:r>
          </a:p>
          <a:p>
            <a:pPr lvl="1"/>
            <a:r>
              <a:rPr lang="en-US" dirty="0" smtClean="0"/>
              <a:t>Extensive and default privacy controls</a:t>
            </a:r>
          </a:p>
          <a:p>
            <a:pPr lvl="1"/>
            <a:r>
              <a:rPr lang="en-US" dirty="0" smtClean="0"/>
              <a:t>Very clean interface</a:t>
            </a:r>
          </a:p>
          <a:p>
            <a:pPr lvl="1"/>
            <a:r>
              <a:rPr lang="en-US" dirty="0" smtClean="0"/>
              <a:t>Built-in optional “application” components</a:t>
            </a:r>
          </a:p>
          <a:p>
            <a:pPr lvl="1"/>
            <a:r>
              <a:rPr lang="en-US" dirty="0" smtClean="0"/>
              <a:t>Over 70 million users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Giving out too much personal information</a:t>
            </a:r>
          </a:p>
          <a:p>
            <a:pPr lvl="1"/>
            <a:r>
              <a:rPr lang="en-US" dirty="0" smtClean="0"/>
              <a:t>Can be collected by criminals?</a:t>
            </a:r>
          </a:p>
          <a:p>
            <a:pPr lvl="1"/>
            <a:r>
              <a:rPr lang="en-US" dirty="0" smtClean="0"/>
              <a:t>Can be collected by companies?</a:t>
            </a:r>
          </a:p>
          <a:p>
            <a:pPr lvl="1"/>
            <a:r>
              <a:rPr lang="en-US" dirty="0" smtClean="0"/>
              <a:t>Can be collected by government?</a:t>
            </a:r>
          </a:p>
          <a:p>
            <a:r>
              <a:rPr lang="en-US" dirty="0" smtClean="0"/>
              <a:t>Data is not necessarily gone when “deleted”</a:t>
            </a:r>
          </a:p>
          <a:p>
            <a:r>
              <a:rPr lang="en-US" dirty="0" smtClean="0"/>
              <a:t>May be used in criminal investigations?</a:t>
            </a:r>
          </a:p>
          <a:p>
            <a:pPr lvl="1"/>
            <a:r>
              <a:rPr lang="en-US" dirty="0" smtClean="0"/>
              <a:t>Cheating scandals</a:t>
            </a:r>
          </a:p>
          <a:p>
            <a:pPr lvl="1"/>
            <a:r>
              <a:rPr lang="en-US" dirty="0" smtClean="0"/>
              <a:t>Photographic proof of underage drugs/drinking</a:t>
            </a:r>
          </a:p>
          <a:p>
            <a:r>
              <a:rPr lang="en-US" dirty="0" smtClean="0"/>
              <a:t>Appear unprofessional to employers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guidelines and openly discuss them</a:t>
            </a:r>
          </a:p>
          <a:p>
            <a:r>
              <a:rPr lang="en-US" dirty="0" smtClean="0"/>
              <a:t>Be moderate</a:t>
            </a:r>
          </a:p>
          <a:p>
            <a:pPr lvl="1"/>
            <a:r>
              <a:rPr lang="en-US" dirty="0" smtClean="0"/>
              <a:t>Be involved but also understanding</a:t>
            </a:r>
          </a:p>
          <a:p>
            <a:r>
              <a:rPr lang="en-US" dirty="0" smtClean="0"/>
              <a:t>Review your child’s online presences regularly</a:t>
            </a:r>
          </a:p>
          <a:p>
            <a:r>
              <a:rPr lang="en-US" dirty="0" smtClean="0"/>
              <a:t>Sign up for a social network and become familiar with it</a:t>
            </a:r>
          </a:p>
          <a:p>
            <a:r>
              <a:rPr lang="en-US" dirty="0" smtClean="0"/>
              <a:t>Become your child’s “friend”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monitor design template">
  <a:themeElements>
    <a:clrScheme name="">
      <a:dk1>
        <a:srgbClr val="080808"/>
      </a:dk1>
      <a:lt1>
        <a:srgbClr val="74C8E6"/>
      </a:lt1>
      <a:dk2>
        <a:srgbClr val="FFFFFF"/>
      </a:dk2>
      <a:lt2>
        <a:srgbClr val="080808"/>
      </a:lt2>
      <a:accent1>
        <a:srgbClr val="68A2B6"/>
      </a:accent1>
      <a:accent2>
        <a:srgbClr val="4192BF"/>
      </a:accent2>
      <a:accent3>
        <a:srgbClr val="BCE0F0"/>
      </a:accent3>
      <a:accent4>
        <a:srgbClr val="060606"/>
      </a:accent4>
      <a:accent5>
        <a:srgbClr val="B9CED7"/>
      </a:accent5>
      <a:accent6>
        <a:srgbClr val="3A84AD"/>
      </a:accent6>
      <a:hlink>
        <a:srgbClr val="3963AF"/>
      </a:hlink>
      <a:folHlink>
        <a:srgbClr val="000066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80808"/>
        </a:dk1>
        <a:lt1>
          <a:srgbClr val="74C8E6"/>
        </a:lt1>
        <a:dk2>
          <a:srgbClr val="000000"/>
        </a:dk2>
        <a:lt2>
          <a:srgbClr val="080808"/>
        </a:lt2>
        <a:accent1>
          <a:srgbClr val="68A2B6"/>
        </a:accent1>
        <a:accent2>
          <a:srgbClr val="4192BF"/>
        </a:accent2>
        <a:accent3>
          <a:srgbClr val="BCE0F0"/>
        </a:accent3>
        <a:accent4>
          <a:srgbClr val="060606"/>
        </a:accent4>
        <a:accent5>
          <a:srgbClr val="B9CED7"/>
        </a:accent5>
        <a:accent6>
          <a:srgbClr val="3A84AD"/>
        </a:accent6>
        <a:hlink>
          <a:srgbClr val="3963AF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monitor design template</Template>
  <TotalTime>55</TotalTime>
  <Words>420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Computer monitor design template</vt:lpstr>
      <vt:lpstr>The Impact of Social Networking</vt:lpstr>
      <vt:lpstr>What is it?</vt:lpstr>
      <vt:lpstr>Where did it come from?</vt:lpstr>
      <vt:lpstr>What’s involved?</vt:lpstr>
      <vt:lpstr>Why use it?</vt:lpstr>
      <vt:lpstr>What’s popular?</vt:lpstr>
      <vt:lpstr>What’s Popular?</vt:lpstr>
      <vt:lpstr>What’s the risk?</vt:lpstr>
      <vt:lpstr>What do I do now?</vt:lpstr>
      <vt:lpstr>Example sites and profiles</vt:lpstr>
      <vt:lpstr>Questions?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Social Networking</dc:title>
  <dc:subject/>
  <dc:creator>David Schubert</dc:creator>
  <cp:keywords/>
  <dc:description/>
  <cp:lastModifiedBy>David Schubert</cp:lastModifiedBy>
  <cp:revision>5</cp:revision>
  <dcterms:created xsi:type="dcterms:W3CDTF">2008-04-17T17:34:48Z</dcterms:created>
  <dcterms:modified xsi:type="dcterms:W3CDTF">2010-12-29T22:09:24Z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TC011408351033</vt:lpwstr>
  </property>
</Properties>
</file>